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5" r:id="rId6"/>
  </p:sldMasterIdLst>
  <p:notesMasterIdLst>
    <p:notesMasterId r:id="rId28"/>
  </p:notesMasterIdLst>
  <p:handoutMasterIdLst>
    <p:handoutMasterId r:id="rId29"/>
  </p:handoutMasterIdLst>
  <p:sldIdLst>
    <p:sldId id="270" r:id="rId7"/>
    <p:sldId id="271" r:id="rId8"/>
    <p:sldId id="272" r:id="rId9"/>
    <p:sldId id="277" r:id="rId10"/>
    <p:sldId id="257" r:id="rId11"/>
    <p:sldId id="327" r:id="rId12"/>
    <p:sldId id="315" r:id="rId13"/>
    <p:sldId id="259" r:id="rId14"/>
    <p:sldId id="279" r:id="rId15"/>
    <p:sldId id="318" r:id="rId16"/>
    <p:sldId id="308" r:id="rId17"/>
    <p:sldId id="309" r:id="rId18"/>
    <p:sldId id="319" r:id="rId19"/>
    <p:sldId id="311" r:id="rId20"/>
    <p:sldId id="316" r:id="rId21"/>
    <p:sldId id="312" r:id="rId22"/>
    <p:sldId id="274" r:id="rId23"/>
    <p:sldId id="289" r:id="rId24"/>
    <p:sldId id="304" r:id="rId25"/>
    <p:sldId id="301" r:id="rId26"/>
    <p:sldId id="326" r:id="rId27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59" userDrawn="1">
          <p15:clr>
            <a:srgbClr val="A4A3A4"/>
          </p15:clr>
        </p15:guide>
        <p15:guide id="2" orient="horz" pos="43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2" autoAdjust="0"/>
    <p:restoredTop sz="96146"/>
  </p:normalViewPr>
  <p:slideViewPr>
    <p:cSldViewPr snapToGrid="0">
      <p:cViewPr varScale="1">
        <p:scale>
          <a:sx n="77" d="100"/>
          <a:sy n="77" d="100"/>
        </p:scale>
        <p:origin x="248" y="200"/>
      </p:cViewPr>
      <p:guideLst>
        <p:guide pos="2259"/>
        <p:guide orient="horz" pos="43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6" d="100"/>
          <a:sy n="126" d="100"/>
        </p:scale>
        <p:origin x="4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199F146E-54B7-2E42-AB57-C285B1F0F6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183D5B7-6CA4-BD4D-8CA7-0F32966EB0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FD05-3668-064E-B570-03113E85385E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E0CD62-FD01-774C-A9DD-55574D49F9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CB5A80-9897-DF40-B760-23FAD53445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11D4A-94F6-D14D-BA12-E26FCF188B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431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123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4890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331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6012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735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0607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5834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2675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2675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20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0512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545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8080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149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6809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676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1.sv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1.sv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9.svg"/><Relationship Id="rId7" Type="http://schemas.openxmlformats.org/officeDocument/2006/relationships/image" Target="../media/image4.svg"/><Relationship Id="rId12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43.svg"/><Relationship Id="rId5" Type="http://schemas.openxmlformats.org/officeDocument/2006/relationships/image" Target="../media/image35.sv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1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7.sv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4.svg"/><Relationship Id="rId5" Type="http://schemas.openxmlformats.org/officeDocument/2006/relationships/image" Target="../media/image48.sv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35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2.svg"/><Relationship Id="rId7" Type="http://schemas.openxmlformats.org/officeDocument/2006/relationships/image" Target="../media/image35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4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35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34.png"/><Relationship Id="rId16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4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.svg"/><Relationship Id="rId3" Type="http://schemas.openxmlformats.org/officeDocument/2006/relationships/image" Target="../media/image58.svg"/><Relationship Id="rId7" Type="http://schemas.openxmlformats.org/officeDocument/2006/relationships/image" Target="../media/image70.svg"/><Relationship Id="rId12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9.png"/><Relationship Id="rId11" Type="http://schemas.openxmlformats.org/officeDocument/2006/relationships/image" Target="../media/image64.svg"/><Relationship Id="rId5" Type="http://schemas.openxmlformats.org/officeDocument/2006/relationships/image" Target="../media/image35.svg"/><Relationship Id="rId10" Type="http://schemas.openxmlformats.org/officeDocument/2006/relationships/image" Target="../media/image63.png"/><Relationship Id="rId4" Type="http://schemas.openxmlformats.org/officeDocument/2006/relationships/image" Target="../media/image34.png"/><Relationship Id="rId9" Type="http://schemas.openxmlformats.org/officeDocument/2006/relationships/image" Target="../media/image71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svg"/><Relationship Id="rId7" Type="http://schemas.openxmlformats.org/officeDocument/2006/relationships/image" Target="../media/image73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6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.svg"/><Relationship Id="rId12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71.svg"/><Relationship Id="rId5" Type="http://schemas.openxmlformats.org/officeDocument/2006/relationships/image" Target="../media/image80.svg"/><Relationship Id="rId10" Type="http://schemas.openxmlformats.org/officeDocument/2006/relationships/image" Target="../media/image67.png"/><Relationship Id="rId4" Type="http://schemas.openxmlformats.org/officeDocument/2006/relationships/image" Target="../media/image79.png"/><Relationship Id="rId9" Type="http://schemas.openxmlformats.org/officeDocument/2006/relationships/image" Target="../media/image64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4.svg"/><Relationship Id="rId7" Type="http://schemas.openxmlformats.org/officeDocument/2006/relationships/image" Target="../media/image35.sv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2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12" Type="http://schemas.openxmlformats.org/officeDocument/2006/relationships/image" Target="../media/image99.sv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svg"/><Relationship Id="rId10" Type="http://schemas.openxmlformats.org/officeDocument/2006/relationships/image" Target="../media/image97.sv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emf"/><Relationship Id="rId7" Type="http://schemas.openxmlformats.org/officeDocument/2006/relationships/image" Target="../media/image109.png"/><Relationship Id="rId2" Type="http://schemas.openxmlformats.org/officeDocument/2006/relationships/image" Target="../media/image10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3.png"/><Relationship Id="rId21" Type="http://schemas.openxmlformats.org/officeDocument/2006/relationships/image" Target="../media/image129.svg"/><Relationship Id="rId42" Type="http://schemas.openxmlformats.org/officeDocument/2006/relationships/image" Target="../media/image146.png"/><Relationship Id="rId47" Type="http://schemas.openxmlformats.org/officeDocument/2006/relationships/image" Target="../media/image80.svg"/><Relationship Id="rId63" Type="http://schemas.openxmlformats.org/officeDocument/2006/relationships/image" Target="../media/image164.svg"/><Relationship Id="rId68" Type="http://schemas.openxmlformats.org/officeDocument/2006/relationships/image" Target="../media/image169.png"/><Relationship Id="rId84" Type="http://schemas.openxmlformats.org/officeDocument/2006/relationships/image" Target="../media/image185.png"/><Relationship Id="rId89" Type="http://schemas.openxmlformats.org/officeDocument/2006/relationships/image" Target="../media/image190.svg"/><Relationship Id="rId16" Type="http://schemas.openxmlformats.org/officeDocument/2006/relationships/image" Target="../media/image124.png"/><Relationship Id="rId11" Type="http://schemas.openxmlformats.org/officeDocument/2006/relationships/image" Target="../media/image119.svg"/><Relationship Id="rId32" Type="http://schemas.openxmlformats.org/officeDocument/2006/relationships/image" Target="../media/image138.png"/><Relationship Id="rId37" Type="http://schemas.openxmlformats.org/officeDocument/2006/relationships/image" Target="../media/image142.svg"/><Relationship Id="rId53" Type="http://schemas.openxmlformats.org/officeDocument/2006/relationships/image" Target="../media/image154.svg"/><Relationship Id="rId58" Type="http://schemas.openxmlformats.org/officeDocument/2006/relationships/image" Target="../media/image159.png"/><Relationship Id="rId74" Type="http://schemas.openxmlformats.org/officeDocument/2006/relationships/image" Target="../media/image175.png"/><Relationship Id="rId79" Type="http://schemas.openxmlformats.org/officeDocument/2006/relationships/image" Target="../media/image180.svg"/><Relationship Id="rId102" Type="http://schemas.openxmlformats.org/officeDocument/2006/relationships/image" Target="../media/image203.png"/><Relationship Id="rId5" Type="http://schemas.openxmlformats.org/officeDocument/2006/relationships/image" Target="../media/image113.svg"/><Relationship Id="rId90" Type="http://schemas.openxmlformats.org/officeDocument/2006/relationships/image" Target="../media/image191.png"/><Relationship Id="rId95" Type="http://schemas.openxmlformats.org/officeDocument/2006/relationships/image" Target="../media/image196.svg"/><Relationship Id="rId22" Type="http://schemas.openxmlformats.org/officeDocument/2006/relationships/image" Target="../media/image130.png"/><Relationship Id="rId27" Type="http://schemas.openxmlformats.org/officeDocument/2006/relationships/image" Target="../media/image134.svg"/><Relationship Id="rId43" Type="http://schemas.openxmlformats.org/officeDocument/2006/relationships/image" Target="../media/image147.svg"/><Relationship Id="rId48" Type="http://schemas.openxmlformats.org/officeDocument/2006/relationships/image" Target="../media/image149.png"/><Relationship Id="rId64" Type="http://schemas.openxmlformats.org/officeDocument/2006/relationships/image" Target="../media/image165.png"/><Relationship Id="rId69" Type="http://schemas.openxmlformats.org/officeDocument/2006/relationships/image" Target="../media/image170.svg"/><Relationship Id="rId80" Type="http://schemas.openxmlformats.org/officeDocument/2006/relationships/image" Target="../media/image181.png"/><Relationship Id="rId85" Type="http://schemas.openxmlformats.org/officeDocument/2006/relationships/image" Target="../media/image186.svg"/><Relationship Id="rId12" Type="http://schemas.openxmlformats.org/officeDocument/2006/relationships/image" Target="../media/image120.png"/><Relationship Id="rId17" Type="http://schemas.openxmlformats.org/officeDocument/2006/relationships/image" Target="../media/image125.svg"/><Relationship Id="rId33" Type="http://schemas.openxmlformats.org/officeDocument/2006/relationships/image" Target="../media/image139.svg"/><Relationship Id="rId38" Type="http://schemas.openxmlformats.org/officeDocument/2006/relationships/image" Target="../media/image34.png"/><Relationship Id="rId59" Type="http://schemas.openxmlformats.org/officeDocument/2006/relationships/image" Target="../media/image160.svg"/><Relationship Id="rId103" Type="http://schemas.openxmlformats.org/officeDocument/2006/relationships/image" Target="../media/image204.svg"/><Relationship Id="rId20" Type="http://schemas.openxmlformats.org/officeDocument/2006/relationships/image" Target="../media/image128.png"/><Relationship Id="rId41" Type="http://schemas.openxmlformats.org/officeDocument/2006/relationships/image" Target="../media/image145.svg"/><Relationship Id="rId54" Type="http://schemas.openxmlformats.org/officeDocument/2006/relationships/image" Target="../media/image155.png"/><Relationship Id="rId62" Type="http://schemas.openxmlformats.org/officeDocument/2006/relationships/image" Target="../media/image163.png"/><Relationship Id="rId70" Type="http://schemas.openxmlformats.org/officeDocument/2006/relationships/image" Target="../media/image171.png"/><Relationship Id="rId75" Type="http://schemas.openxmlformats.org/officeDocument/2006/relationships/image" Target="../media/image176.svg"/><Relationship Id="rId83" Type="http://schemas.openxmlformats.org/officeDocument/2006/relationships/image" Target="../media/image184.svg"/><Relationship Id="rId88" Type="http://schemas.openxmlformats.org/officeDocument/2006/relationships/image" Target="../media/image189.png"/><Relationship Id="rId91" Type="http://schemas.openxmlformats.org/officeDocument/2006/relationships/image" Target="../media/image192.svg"/><Relationship Id="rId96" Type="http://schemas.openxmlformats.org/officeDocument/2006/relationships/image" Target="../media/image19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4.png"/><Relationship Id="rId15" Type="http://schemas.openxmlformats.org/officeDocument/2006/relationships/image" Target="../media/image123.svg"/><Relationship Id="rId23" Type="http://schemas.openxmlformats.org/officeDocument/2006/relationships/image" Target="../media/image131.svg"/><Relationship Id="rId28" Type="http://schemas.openxmlformats.org/officeDocument/2006/relationships/image" Target="../media/image7.png"/><Relationship Id="rId36" Type="http://schemas.openxmlformats.org/officeDocument/2006/relationships/image" Target="../media/image74.png"/><Relationship Id="rId49" Type="http://schemas.openxmlformats.org/officeDocument/2006/relationships/image" Target="../media/image150.svg"/><Relationship Id="rId57" Type="http://schemas.openxmlformats.org/officeDocument/2006/relationships/image" Target="../media/image158.svg"/><Relationship Id="rId10" Type="http://schemas.openxmlformats.org/officeDocument/2006/relationships/image" Target="../media/image118.png"/><Relationship Id="rId31" Type="http://schemas.openxmlformats.org/officeDocument/2006/relationships/image" Target="../media/image137.svg"/><Relationship Id="rId44" Type="http://schemas.openxmlformats.org/officeDocument/2006/relationships/image" Target="../media/image1.png"/><Relationship Id="rId52" Type="http://schemas.openxmlformats.org/officeDocument/2006/relationships/image" Target="../media/image153.png"/><Relationship Id="rId60" Type="http://schemas.openxmlformats.org/officeDocument/2006/relationships/image" Target="../media/image161.png"/><Relationship Id="rId65" Type="http://schemas.openxmlformats.org/officeDocument/2006/relationships/image" Target="../media/image166.svg"/><Relationship Id="rId73" Type="http://schemas.openxmlformats.org/officeDocument/2006/relationships/image" Target="../media/image174.svg"/><Relationship Id="rId78" Type="http://schemas.openxmlformats.org/officeDocument/2006/relationships/image" Target="../media/image179.png"/><Relationship Id="rId81" Type="http://schemas.openxmlformats.org/officeDocument/2006/relationships/image" Target="../media/image182.svg"/><Relationship Id="rId86" Type="http://schemas.openxmlformats.org/officeDocument/2006/relationships/image" Target="../media/image187.png"/><Relationship Id="rId94" Type="http://schemas.openxmlformats.org/officeDocument/2006/relationships/image" Target="../media/image195.png"/><Relationship Id="rId99" Type="http://schemas.openxmlformats.org/officeDocument/2006/relationships/image" Target="../media/image200.svg"/><Relationship Id="rId101" Type="http://schemas.openxmlformats.org/officeDocument/2006/relationships/image" Target="../media/image202.sv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3" Type="http://schemas.openxmlformats.org/officeDocument/2006/relationships/image" Target="../media/image121.svg"/><Relationship Id="rId18" Type="http://schemas.openxmlformats.org/officeDocument/2006/relationships/image" Target="../media/image126.png"/><Relationship Id="rId39" Type="http://schemas.openxmlformats.org/officeDocument/2006/relationships/image" Target="../media/image143.svg"/><Relationship Id="rId34" Type="http://schemas.openxmlformats.org/officeDocument/2006/relationships/image" Target="../media/image140.png"/><Relationship Id="rId50" Type="http://schemas.openxmlformats.org/officeDocument/2006/relationships/image" Target="../media/image151.png"/><Relationship Id="rId55" Type="http://schemas.openxmlformats.org/officeDocument/2006/relationships/image" Target="../media/image156.svg"/><Relationship Id="rId76" Type="http://schemas.openxmlformats.org/officeDocument/2006/relationships/image" Target="../media/image177.png"/><Relationship Id="rId97" Type="http://schemas.openxmlformats.org/officeDocument/2006/relationships/image" Target="../media/image198.svg"/><Relationship Id="rId104" Type="http://schemas.openxmlformats.org/officeDocument/2006/relationships/image" Target="../media/image205.png"/><Relationship Id="rId7" Type="http://schemas.openxmlformats.org/officeDocument/2006/relationships/image" Target="../media/image115.svg"/><Relationship Id="rId71" Type="http://schemas.openxmlformats.org/officeDocument/2006/relationships/image" Target="../media/image172.svg"/><Relationship Id="rId92" Type="http://schemas.openxmlformats.org/officeDocument/2006/relationships/image" Target="../media/image193.png"/><Relationship Id="rId2" Type="http://schemas.openxmlformats.org/officeDocument/2006/relationships/image" Target="../media/image96.png"/><Relationship Id="rId29" Type="http://schemas.openxmlformats.org/officeDocument/2006/relationships/image" Target="../media/image135.svg"/><Relationship Id="rId24" Type="http://schemas.openxmlformats.org/officeDocument/2006/relationships/image" Target="../media/image98.png"/><Relationship Id="rId40" Type="http://schemas.openxmlformats.org/officeDocument/2006/relationships/image" Target="../media/image144.png"/><Relationship Id="rId45" Type="http://schemas.openxmlformats.org/officeDocument/2006/relationships/image" Target="../media/image148.svg"/><Relationship Id="rId66" Type="http://schemas.openxmlformats.org/officeDocument/2006/relationships/image" Target="../media/image167.png"/><Relationship Id="rId87" Type="http://schemas.openxmlformats.org/officeDocument/2006/relationships/image" Target="../media/image188.svg"/><Relationship Id="rId61" Type="http://schemas.openxmlformats.org/officeDocument/2006/relationships/image" Target="../media/image162.svg"/><Relationship Id="rId82" Type="http://schemas.openxmlformats.org/officeDocument/2006/relationships/image" Target="../media/image183.png"/><Relationship Id="rId19" Type="http://schemas.openxmlformats.org/officeDocument/2006/relationships/image" Target="../media/image127.svg"/><Relationship Id="rId14" Type="http://schemas.openxmlformats.org/officeDocument/2006/relationships/image" Target="../media/image122.png"/><Relationship Id="rId30" Type="http://schemas.openxmlformats.org/officeDocument/2006/relationships/image" Target="../media/image136.png"/><Relationship Id="rId35" Type="http://schemas.openxmlformats.org/officeDocument/2006/relationships/image" Target="../media/image141.svg"/><Relationship Id="rId56" Type="http://schemas.openxmlformats.org/officeDocument/2006/relationships/image" Target="../media/image157.png"/><Relationship Id="rId77" Type="http://schemas.openxmlformats.org/officeDocument/2006/relationships/image" Target="../media/image178.svg"/><Relationship Id="rId100" Type="http://schemas.openxmlformats.org/officeDocument/2006/relationships/image" Target="../media/image201.png"/><Relationship Id="rId105" Type="http://schemas.openxmlformats.org/officeDocument/2006/relationships/image" Target="../media/image206.svg"/><Relationship Id="rId8" Type="http://schemas.openxmlformats.org/officeDocument/2006/relationships/image" Target="../media/image116.png"/><Relationship Id="rId51" Type="http://schemas.openxmlformats.org/officeDocument/2006/relationships/image" Target="../media/image152.svg"/><Relationship Id="rId72" Type="http://schemas.openxmlformats.org/officeDocument/2006/relationships/image" Target="../media/image173.png"/><Relationship Id="rId93" Type="http://schemas.openxmlformats.org/officeDocument/2006/relationships/image" Target="../media/image194.svg"/><Relationship Id="rId98" Type="http://schemas.openxmlformats.org/officeDocument/2006/relationships/image" Target="../media/image199.png"/><Relationship Id="rId3" Type="http://schemas.openxmlformats.org/officeDocument/2006/relationships/image" Target="../media/image111.svg"/><Relationship Id="rId25" Type="http://schemas.openxmlformats.org/officeDocument/2006/relationships/image" Target="../media/image132.svg"/><Relationship Id="rId46" Type="http://schemas.openxmlformats.org/officeDocument/2006/relationships/image" Target="../media/image79.png"/><Relationship Id="rId67" Type="http://schemas.openxmlformats.org/officeDocument/2006/relationships/image" Target="../media/image16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1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4.svg"/><Relationship Id="rId5" Type="http://schemas.openxmlformats.org/officeDocument/2006/relationships/image" Target="../media/image17.sv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E0F0C559-865F-314F-AC3A-4924C115F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7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294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73A95243-B223-3E4E-98F4-86CFCD61D7B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6171191"/>
            <a:ext cx="8664737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82684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C8E1C2C-156E-F849-9A1C-CE3D809D26B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887314" y="6858000"/>
            <a:ext cx="4521200" cy="6096000"/>
          </a:xfrm>
          <a:prstGeom prst="rect">
            <a:avLst/>
          </a:prstGeom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5654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3648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930461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stext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D97F5E13-D692-514E-8478-2F363FF5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64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Bild">
            <a:extLst>
              <a:ext uri="{FF2B5EF4-FFF2-40B4-BE49-F238E27FC236}">
                <a16:creationId xmlns:a16="http://schemas.microsoft.com/office/drawing/2014/main" id="{16C0AEE4-3D99-0D47-A367-C88C18BD4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30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krivrutor posti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021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237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3566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2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17692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 och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-735760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7349AE60-9ED0-194E-81B8-699AD6ED811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2465552" y="0"/>
            <a:ext cx="11916861" cy="13716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617588F6-91B7-9148-A82E-BF7BA73DF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3329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2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1058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 för hel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71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 jobb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F9F7D1F-59F2-D441-98B0-357ED729E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9" t="6297" r="8212" b="7097"/>
          <a:stretch/>
        </p:blipFill>
        <p:spPr>
          <a:xfrm>
            <a:off x="12427451" y="-64168"/>
            <a:ext cx="11954962" cy="13916436"/>
          </a:xfrm>
          <a:prstGeom prst="rect">
            <a:avLst/>
          </a:prstGeom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974FAD9A-062A-AF48-8701-30BC3A41E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11">
            <a:extLst>
              <a:ext uri="{FF2B5EF4-FFF2-40B4-BE49-F238E27FC236}">
                <a16:creationId xmlns:a16="http://schemas.microsoft.com/office/drawing/2014/main" id="{995B0198-32D2-A5CF-9C1B-B30D22E3AD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3">
            <a:extLst>
              <a:ext uri="{FF2B5EF4-FFF2-40B4-BE49-F238E27FC236}">
                <a16:creationId xmlns:a16="http://schemas.microsoft.com/office/drawing/2014/main" id="{AAF6DFF1-2A71-E473-BBE8-D26169AD86C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99B31A83-6848-0A18-79FF-E7596FB1FC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2505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15">
            <a:extLst>
              <a:ext uri="{FF2B5EF4-FFF2-40B4-BE49-F238E27FC236}">
                <a16:creationId xmlns:a16="http://schemas.microsoft.com/office/drawing/2014/main" id="{66266466-1DA0-304A-B1D2-31A5F66F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2" name="Bildobjekt 15">
            <a:extLst>
              <a:ext uri="{FF2B5EF4-FFF2-40B4-BE49-F238E27FC236}">
                <a16:creationId xmlns:a16="http://schemas.microsoft.com/office/drawing/2014/main" id="{7575C5C8-C4C9-4749-9BD4-B18B2C60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3B49F58-EF6A-1E4E-A866-1B81305F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90DE7295-1B53-334A-AFF8-08F59F219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05A1912-1DF8-044E-A5AF-40642FC7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36E8101-0214-2B4A-B145-97ACF405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  <p:pic>
        <p:nvPicPr>
          <p:cNvPr id="48" name="Platshållare för innehåll 58">
            <a:extLst>
              <a:ext uri="{FF2B5EF4-FFF2-40B4-BE49-F238E27FC236}">
                <a16:creationId xmlns:a16="http://schemas.microsoft.com/office/drawing/2014/main" id="{A229CDF9-7E29-6F4F-BD7E-52B1F162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9A755ABF-9864-B84F-B92A-992B89723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144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11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6944"/>
            <a:ext cx="24382412" cy="1371510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109706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130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4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C952CE48-1179-A3D9-ABC3-51AC077B0DBC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DB69CB34-0129-9A62-DCC1-0AB8E825FBC6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793BC271-0FC0-F96C-E0D6-9BAB34B31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380AE2DD-0BA8-8C9B-8F88-CE28570AD3D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C8DCAF19-2BE3-513E-599F-A618DD1020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95203762-8420-C4F4-26E4-7FE01323543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174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 &amp; lä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0D0F9DE-6566-EB41-8D25-67F44BA5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25938F1-2A51-364B-B829-BF63DCE7A2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9E8F5C30-188B-3546-87ED-F4598BD83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58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uppera">
            <a:extLst>
              <a:ext uri="{FF2B5EF4-FFF2-40B4-BE49-F238E27FC236}">
                <a16:creationId xmlns:a16="http://schemas.microsoft.com/office/drawing/2014/main" id="{B0E26BAF-2D94-97FA-0787-75D5349C2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>
            <a:extLst>
              <a:ext uri="{FF2B5EF4-FFF2-40B4-BE49-F238E27FC236}">
                <a16:creationId xmlns:a16="http://schemas.microsoft.com/office/drawing/2014/main" id="{07A657F2-FF54-7E56-B979-26F2F90E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4062B0F0-1F08-4CFB-F0CD-D23676E2D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2FA11EF1-B59A-411D-4B4F-71F08DFA9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">
            <a:extLst>
              <a:ext uri="{FF2B5EF4-FFF2-40B4-BE49-F238E27FC236}">
                <a16:creationId xmlns:a16="http://schemas.microsoft.com/office/drawing/2014/main" id="{482F4F20-9BC0-84D1-D60C-54EB9B81C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88B0DB8C-7FFD-474A-A24F-70FC923F5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08D3E4E0-82E3-3F7E-D529-DD6B18AFC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421C57FD-5255-C096-478F-50B33CFD7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A32CC47B-3427-AB07-4935-544ACA84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709C11D4-84AD-E479-642F-17363F26B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205C914C-6515-A8F4-A7F6-D35AC18BA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F66F6364-EED7-6070-E1C7-398D59FC7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3DD6B5DC-3749-B5EA-21DA-3138351F6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A58815AB-7F49-AA44-C9D7-1DF125532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24A1B1FB-6371-35DC-E68D-7A894642D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76A0AD24-4D8F-EDE8-7FF7-B7D36B8A8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D980357F-A5AD-E87C-79E7-3C0773C9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8A82FB11-3E6F-8120-27B8-1E3B7190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47F3325C-787E-E6CC-D18A-C1F00BF4B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B8649554-1ECF-FA02-E303-45170B66E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1ECD1A95-F037-EA3A-8DD0-2712FB8BD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D49C9068-0C34-100D-E410-35F688330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7E8AC02D-DBB4-8F2E-C551-4D0F2029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52" name="Bild">
            <a:extLst>
              <a:ext uri="{FF2B5EF4-FFF2-40B4-BE49-F238E27FC236}">
                <a16:creationId xmlns:a16="http://schemas.microsoft.com/office/drawing/2014/main" id="{25F32916-188C-E605-8CFA-F0A4ABF43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1A7E0D43-7328-F565-9E12-96F467FF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118D5CC8-68D0-6E87-D679-6C3CB7ED4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E0A84AED-F92F-6714-DEFD-4B42CB4BA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56" name="Bild 55" descr="Kotte">
            <a:extLst>
              <a:ext uri="{FF2B5EF4-FFF2-40B4-BE49-F238E27FC236}">
                <a16:creationId xmlns:a16="http://schemas.microsoft.com/office/drawing/2014/main" id="{D3F93F6C-08FD-4A08-2028-4ED7211F5AB5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57" name="Bild 56" descr="Katt">
            <a:extLst>
              <a:ext uri="{FF2B5EF4-FFF2-40B4-BE49-F238E27FC236}">
                <a16:creationId xmlns:a16="http://schemas.microsoft.com/office/drawing/2014/main" id="{F9514913-3B73-98A2-78EB-CFEEC78D8978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58" name="Bild 57" descr="Hund">
            <a:extLst>
              <a:ext uri="{FF2B5EF4-FFF2-40B4-BE49-F238E27FC236}">
                <a16:creationId xmlns:a16="http://schemas.microsoft.com/office/drawing/2014/main" id="{F64E7765-DC7A-2780-24C2-E5AA99230DF4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59" name="Bild 58" descr="Glad smiley">
            <a:extLst>
              <a:ext uri="{FF2B5EF4-FFF2-40B4-BE49-F238E27FC236}">
                <a16:creationId xmlns:a16="http://schemas.microsoft.com/office/drawing/2014/main" id="{7E991F84-CB95-9C95-B323-5C2028943866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2" y="5586627"/>
            <a:ext cx="1053795" cy="1041611"/>
          </a:xfrm>
          <a:prstGeom prst="rect">
            <a:avLst/>
          </a:prstGeom>
        </p:spPr>
      </p:pic>
      <p:pic>
        <p:nvPicPr>
          <p:cNvPr id="60" name="Bild 59" descr="Neutral smiley">
            <a:extLst>
              <a:ext uri="{FF2B5EF4-FFF2-40B4-BE49-F238E27FC236}">
                <a16:creationId xmlns:a16="http://schemas.microsoft.com/office/drawing/2014/main" id="{51004E43-E9D6-9D0E-9A77-2A0D213BA60A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1" name="Bild 60" descr="Ledsen smiley">
            <a:extLst>
              <a:ext uri="{FF2B5EF4-FFF2-40B4-BE49-F238E27FC236}">
                <a16:creationId xmlns:a16="http://schemas.microsoft.com/office/drawing/2014/main" id="{7A0FE12A-4F5B-22B7-5E9C-378DAD793B5F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3" cy="954687"/>
          </a:xfrm>
          <a:prstGeom prst="rect">
            <a:avLst/>
          </a:prstGeom>
        </p:spPr>
      </p:pic>
      <p:grpSp>
        <p:nvGrpSpPr>
          <p:cNvPr id="62" name="Grupp 61" descr="Färgfält för att lägga till rubrik 1">
            <a:extLst>
              <a:ext uri="{FF2B5EF4-FFF2-40B4-BE49-F238E27FC236}">
                <a16:creationId xmlns:a16="http://schemas.microsoft.com/office/drawing/2014/main" id="{B55C0EB3-3AF3-0484-4FF8-1976EE4EF5A1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3" name="Bild">
              <a:extLst>
                <a:ext uri="{FF2B5EF4-FFF2-40B4-BE49-F238E27FC236}">
                  <a16:creationId xmlns:a16="http://schemas.microsoft.com/office/drawing/2014/main" id="{452915EB-3D8C-ABFA-AE7E-D5D9211738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Platshållare för text 3">
              <a:extLst>
                <a:ext uri="{FF2B5EF4-FFF2-40B4-BE49-F238E27FC236}">
                  <a16:creationId xmlns:a16="http://schemas.microsoft.com/office/drawing/2014/main" id="{7AEE9563-67AD-44A9-2F72-7B071240F5F7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65" name="Bild 64" descr="Kotte">
            <a:extLst>
              <a:ext uri="{FF2B5EF4-FFF2-40B4-BE49-F238E27FC236}">
                <a16:creationId xmlns:a16="http://schemas.microsoft.com/office/drawing/2014/main" id="{F772623B-13F0-A3F5-0D01-B00958F2F741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66" name="Bild 65" descr="Katt">
            <a:extLst>
              <a:ext uri="{FF2B5EF4-FFF2-40B4-BE49-F238E27FC236}">
                <a16:creationId xmlns:a16="http://schemas.microsoft.com/office/drawing/2014/main" id="{1886A143-F549-9957-77A3-067A6DF3B542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67" name="Bild 66" descr="Hund">
            <a:extLst>
              <a:ext uri="{FF2B5EF4-FFF2-40B4-BE49-F238E27FC236}">
                <a16:creationId xmlns:a16="http://schemas.microsoft.com/office/drawing/2014/main" id="{82DF0966-A712-70E0-1DDA-0E4BCC576DA8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68" name="Bild 67" descr="Kotte">
            <a:extLst>
              <a:ext uri="{FF2B5EF4-FFF2-40B4-BE49-F238E27FC236}">
                <a16:creationId xmlns:a16="http://schemas.microsoft.com/office/drawing/2014/main" id="{83F4C579-408D-43D3-C62E-2F695A7B388E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69" name="Bild 68" descr="Katt">
            <a:extLst>
              <a:ext uri="{FF2B5EF4-FFF2-40B4-BE49-F238E27FC236}">
                <a16:creationId xmlns:a16="http://schemas.microsoft.com/office/drawing/2014/main" id="{3216D199-521E-51F3-0964-81C9DEF23107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0" name="Bild 69" descr="Hund">
            <a:extLst>
              <a:ext uri="{FF2B5EF4-FFF2-40B4-BE49-F238E27FC236}">
                <a16:creationId xmlns:a16="http://schemas.microsoft.com/office/drawing/2014/main" id="{AB871AA4-2ECE-9687-0CF8-33C831A1EEBB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E8B9F3CF-82B4-6531-8215-038CE79C499D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0677FE17-D958-09FE-5768-A456429F607B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50E00229-9BF1-FA9A-B706-899906E94D4A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03C1A0AF-095B-7FEF-42BD-92E4A5E714F1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24A9609C-0EE7-5C29-2FCB-CD5CBAEEFAA6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507AB9A3-8141-82F8-0423-AEC32C5FE8A2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327B878C-79C1-FDB0-C4A4-6263B7C43D37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2A32B008-996E-F877-756B-1B89D7F4F30B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898C8E60-B9F4-6122-DB7A-184A016C49D5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80" name="Bild 79">
            <a:extLst>
              <a:ext uri="{FF2B5EF4-FFF2-40B4-BE49-F238E27FC236}">
                <a16:creationId xmlns:a16="http://schemas.microsoft.com/office/drawing/2014/main" id="{AD6BF0ED-3FF0-5785-B24F-6A0BFD2AEA07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81" name="Bild 80">
            <a:extLst>
              <a:ext uri="{FF2B5EF4-FFF2-40B4-BE49-F238E27FC236}">
                <a16:creationId xmlns:a16="http://schemas.microsoft.com/office/drawing/2014/main" id="{95178E11-AFC3-20E0-15E8-DC7632ECB758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82" name="Bild 81">
            <a:extLst>
              <a:ext uri="{FF2B5EF4-FFF2-40B4-BE49-F238E27FC236}">
                <a16:creationId xmlns:a16="http://schemas.microsoft.com/office/drawing/2014/main" id="{9E1C87AB-797C-7D0D-D412-0D7D21E1BC59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17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innehåll 28">
            <a:extLst>
              <a:ext uri="{FF2B5EF4-FFF2-40B4-BE49-F238E27FC236}">
                <a16:creationId xmlns:a16="http://schemas.microsoft.com/office/drawing/2014/main" id="{A6C5538E-C255-7B48-AF5F-E73BBC2C3D5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8C44FD9-54D4-DB42-BC5B-49B17B221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3020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1162" y="6291381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2C7CB019-2605-1C4D-826E-F77FC5364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495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F80E749B-D032-AD18-89B5-2607415F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8324334"/>
            <a:ext cx="9434595" cy="412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9262" y="7501996"/>
            <a:ext cx="9434595" cy="463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726226"/>
            <a:ext cx="8366553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3833977"/>
            <a:ext cx="9434595" cy="412469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86259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9350064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41ED357-900A-7081-67C8-6C8EADEB1B8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8578824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5684D4FF-FDB5-CA98-A368-ECA6D298CA9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44022" y="7912511"/>
            <a:ext cx="8531378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D7A3DAE-506F-73E5-8378-606D2AEE838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338300" y="40717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978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79986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016048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2459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1" r:id="rId2"/>
    <p:sldLayoutId id="2147483661" r:id="rId3"/>
    <p:sldLayoutId id="2147483704" r:id="rId4"/>
    <p:sldLayoutId id="2147483663" r:id="rId5"/>
    <p:sldLayoutId id="2147483705" r:id="rId6"/>
    <p:sldLayoutId id="2147483706" r:id="rId7"/>
    <p:sldLayoutId id="2147483707" r:id="rId8"/>
    <p:sldLayoutId id="2147483708" r:id="rId9"/>
    <p:sldLayoutId id="2147483664" r:id="rId10"/>
    <p:sldLayoutId id="2147483696" r:id="rId11"/>
    <p:sldLayoutId id="2147483709" r:id="rId12"/>
    <p:sldLayoutId id="2147483710" r:id="rId13"/>
    <p:sldLayoutId id="2147483666" r:id="rId14"/>
    <p:sldLayoutId id="2147483667" r:id="rId15"/>
    <p:sldLayoutId id="2147483668" r:id="rId16"/>
    <p:sldLayoutId id="2147483711" r:id="rId17"/>
    <p:sldLayoutId id="2147483679" r:id="rId18"/>
    <p:sldLayoutId id="2147483712" r:id="rId19"/>
    <p:sldLayoutId id="2147483669" r:id="rId20"/>
    <p:sldLayoutId id="2147483713" r:id="rId21"/>
    <p:sldLayoutId id="2147483714" r:id="rId22"/>
    <p:sldLayoutId id="2147483670" r:id="rId23"/>
    <p:sldLayoutId id="2147483677" r:id="rId24"/>
    <p:sldLayoutId id="2147483682" r:id="rId25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1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71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9.svg"/><Relationship Id="rId4" Type="http://schemas.openxmlformats.org/officeDocument/2006/relationships/image" Target="../media/image20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svg"/><Relationship Id="rId7" Type="http://schemas.openxmlformats.org/officeDocument/2006/relationships/image" Target="../media/image228.sv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png"/><Relationship Id="rId5" Type="http://schemas.openxmlformats.org/officeDocument/2006/relationships/image" Target="../media/image226.svg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3" Type="http://schemas.openxmlformats.org/officeDocument/2006/relationships/image" Target="../media/image214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9.svg"/><Relationship Id="rId5" Type="http://schemas.openxmlformats.org/officeDocument/2006/relationships/image" Target="../media/image227.png"/><Relationship Id="rId10" Type="http://schemas.openxmlformats.org/officeDocument/2006/relationships/image" Target="../media/image231.svg"/><Relationship Id="rId4" Type="http://schemas.openxmlformats.org/officeDocument/2006/relationships/image" Target="../media/image215.svg"/><Relationship Id="rId9" Type="http://schemas.openxmlformats.org/officeDocument/2006/relationships/image" Target="../media/image1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svg"/><Relationship Id="rId3" Type="http://schemas.openxmlformats.org/officeDocument/2006/relationships/image" Target="../media/image214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svg"/><Relationship Id="rId5" Type="http://schemas.openxmlformats.org/officeDocument/2006/relationships/image" Target="../media/image114.png"/><Relationship Id="rId10" Type="http://schemas.openxmlformats.org/officeDocument/2006/relationships/image" Target="../media/image229.svg"/><Relationship Id="rId4" Type="http://schemas.openxmlformats.org/officeDocument/2006/relationships/image" Target="../media/image215.svg"/><Relationship Id="rId9" Type="http://schemas.openxmlformats.org/officeDocument/2006/relationships/image" Target="../media/image2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svg"/><Relationship Id="rId7" Type="http://schemas.openxmlformats.org/officeDocument/2006/relationships/image" Target="../media/image228.sv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png"/><Relationship Id="rId5" Type="http://schemas.openxmlformats.org/officeDocument/2006/relationships/image" Target="../media/image226.svg"/><Relationship Id="rId4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3" Type="http://schemas.openxmlformats.org/officeDocument/2006/relationships/image" Target="../media/image214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svg"/><Relationship Id="rId5" Type="http://schemas.openxmlformats.org/officeDocument/2006/relationships/image" Target="../media/image227.png"/><Relationship Id="rId4" Type="http://schemas.openxmlformats.org/officeDocument/2006/relationships/image" Target="../media/image215.svg"/><Relationship Id="rId9" Type="http://schemas.openxmlformats.org/officeDocument/2006/relationships/hyperlink" Target="https://support.microsoft.com/sv-se/topic/skapa-och-hantera-grupprum-under-klassm%c3%b6ten-18b340cd-1106-4fa5-a852-5676614f7e7d?ui=sv-se&amp;rs=sv-se&amp;ad=s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3" Type="http://schemas.openxmlformats.org/officeDocument/2006/relationships/image" Target="../media/image214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9.svg"/><Relationship Id="rId5" Type="http://schemas.openxmlformats.org/officeDocument/2006/relationships/image" Target="../media/image227.png"/><Relationship Id="rId4" Type="http://schemas.openxmlformats.org/officeDocument/2006/relationships/image" Target="../media/image2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3" Type="http://schemas.openxmlformats.org/officeDocument/2006/relationships/image" Target="../media/image214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9.svg"/><Relationship Id="rId5" Type="http://schemas.openxmlformats.org/officeDocument/2006/relationships/image" Target="../media/image227.png"/><Relationship Id="rId4" Type="http://schemas.openxmlformats.org/officeDocument/2006/relationships/image" Target="../media/image2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3.svg"/><Relationship Id="rId5" Type="http://schemas.openxmlformats.org/officeDocument/2006/relationships/image" Target="../media/image212.png"/><Relationship Id="rId4" Type="http://schemas.openxmlformats.org/officeDocument/2006/relationships/image" Target="../media/image20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svg"/><Relationship Id="rId3" Type="http://schemas.openxmlformats.org/officeDocument/2006/relationships/image" Target="../media/image214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svg"/><Relationship Id="rId5" Type="http://schemas.openxmlformats.org/officeDocument/2006/relationships/image" Target="../media/image216.png"/><Relationship Id="rId4" Type="http://schemas.openxmlformats.org/officeDocument/2006/relationships/image" Target="../media/image2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1.svg"/><Relationship Id="rId5" Type="http://schemas.openxmlformats.org/officeDocument/2006/relationships/image" Target="../media/image128.png"/><Relationship Id="rId4" Type="http://schemas.openxmlformats.org/officeDocument/2006/relationships/image" Target="../media/image2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4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2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hyperlink" Target="https://www.hejainnovation.se/" TargetMode="External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hyperlink" Target="https://www.uppsala.se/innovationskraf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9.svg"/><Relationship Id="rId5" Type="http://schemas.openxmlformats.org/officeDocument/2006/relationships/image" Target="../media/image208.png"/><Relationship Id="rId4" Type="http://schemas.openxmlformats.org/officeDocument/2006/relationships/image" Target="../media/image2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svg"/><Relationship Id="rId3" Type="http://schemas.openxmlformats.org/officeDocument/2006/relationships/image" Target="../media/image214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svg"/><Relationship Id="rId5" Type="http://schemas.openxmlformats.org/officeDocument/2006/relationships/image" Target="../media/image216.png"/><Relationship Id="rId4" Type="http://schemas.openxmlformats.org/officeDocument/2006/relationships/image" Target="../media/image2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hyperlink" Target="https://support.microsoft.com/sv-se/office/skapa-en-standardkanal-eller-privat-kanal-i-teams-fda0b75e-5b90-4fb8-8857-7e102b014525" TargetMode="External"/><Relationship Id="rId7" Type="http://schemas.openxmlformats.org/officeDocument/2006/relationships/image" Target="../media/image2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11" Type="http://schemas.openxmlformats.org/officeDocument/2006/relationships/image" Target="../media/image220.svg"/><Relationship Id="rId5" Type="http://schemas.openxmlformats.org/officeDocument/2006/relationships/image" Target="../media/image217.svg"/><Relationship Id="rId10" Type="http://schemas.openxmlformats.org/officeDocument/2006/relationships/image" Target="../media/image153.png"/><Relationship Id="rId4" Type="http://schemas.openxmlformats.org/officeDocument/2006/relationships/image" Target="../media/image216.png"/><Relationship Id="rId9" Type="http://schemas.openxmlformats.org/officeDocument/2006/relationships/image" Target="../media/image2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z5DVjcm3OA" TargetMode="External"/><Relationship Id="rId13" Type="http://schemas.openxmlformats.org/officeDocument/2006/relationships/image" Target="../media/image216.png"/><Relationship Id="rId18" Type="http://schemas.openxmlformats.org/officeDocument/2006/relationships/image" Target="../media/image218.svg"/><Relationship Id="rId3" Type="http://schemas.openxmlformats.org/officeDocument/2006/relationships/hyperlink" Target="https://www.youtube.com/" TargetMode="External"/><Relationship Id="rId7" Type="http://schemas.openxmlformats.org/officeDocument/2006/relationships/hyperlink" Target="https://www.linkedin.com/posts/jenny-dannstedt-5b273b1_barnkonventionen-activity-6770705339995189248-vNf0" TargetMode="External"/><Relationship Id="rId12" Type="http://schemas.openxmlformats.org/officeDocument/2006/relationships/hyperlink" Target="https://www.atea.se/podcast/" TargetMode="External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5.sv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periolab.se/case/" TargetMode="External"/><Relationship Id="rId11" Type="http://schemas.openxmlformats.org/officeDocument/2006/relationships/hyperlink" Target="https://poddtoppen.se/podcast/924472347/kreativitetspodden" TargetMode="External"/><Relationship Id="rId5" Type="http://schemas.openxmlformats.org/officeDocument/2006/relationships/hyperlink" Target="https://www.linkedin.com/groups/8821146/" TargetMode="External"/><Relationship Id="rId15" Type="http://schemas.openxmlformats.org/officeDocument/2006/relationships/image" Target="../media/image214.png"/><Relationship Id="rId10" Type="http://schemas.openxmlformats.org/officeDocument/2006/relationships/hyperlink" Target="https://podcasts.apple.com/us/podcast/anders-stridh-fr%C3%A5n-fruktad-skattefogde-till-omtyckt/id1094186473?i=1000454809602" TargetMode="External"/><Relationship Id="rId4" Type="http://schemas.openxmlformats.org/officeDocument/2006/relationships/hyperlink" Target="https://innovationsguiden.se/" TargetMode="External"/><Relationship Id="rId9" Type="http://schemas.openxmlformats.org/officeDocument/2006/relationships/hyperlink" Target="https://www.youtube.com/watch?v=C3vzc68jQSU" TargetMode="External"/><Relationship Id="rId14" Type="http://schemas.openxmlformats.org/officeDocument/2006/relationships/image" Target="../media/image2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svg"/><Relationship Id="rId13" Type="http://schemas.openxmlformats.org/officeDocument/2006/relationships/hyperlink" Target="https://hallbarhetsguiden.se/metoder/" TargetMode="External"/><Relationship Id="rId3" Type="http://schemas.openxmlformats.org/officeDocument/2006/relationships/image" Target="../media/image216.png"/><Relationship Id="rId7" Type="http://schemas.openxmlformats.org/officeDocument/2006/relationships/image" Target="../media/image114.png"/><Relationship Id="rId12" Type="http://schemas.openxmlformats.org/officeDocument/2006/relationships/hyperlink" Target="https://drive.google.com/file/d/0B0KwcwVigAntYm00Tzl4WnZTX0k/view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youtube.com/watch?v=cZzUcM5xMC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svg"/><Relationship Id="rId11" Type="http://schemas.openxmlformats.org/officeDocument/2006/relationships/hyperlink" Target="https://toolbox.hyperisland.com/" TargetMode="External"/><Relationship Id="rId5" Type="http://schemas.openxmlformats.org/officeDocument/2006/relationships/image" Target="../media/image214.png"/><Relationship Id="rId15" Type="http://schemas.openxmlformats.org/officeDocument/2006/relationships/hyperlink" Target="https://chef.se/forskning-darfor-ar-oradda-chefer-mer-framgangsrika/" TargetMode="External"/><Relationship Id="rId10" Type="http://schemas.openxmlformats.org/officeDocument/2006/relationships/hyperlink" Target="https://www.uppsala.se/kommun-och-politik/sa-arbetar-vi-med-olika-amnen/Inspiration-for-innovation/Fruktbar-medborgardialog-med-barnen/" TargetMode="External"/><Relationship Id="rId4" Type="http://schemas.openxmlformats.org/officeDocument/2006/relationships/image" Target="../media/image217.svg"/><Relationship Id="rId9" Type="http://schemas.openxmlformats.org/officeDocument/2006/relationships/hyperlink" Target="https://innovation.helsingborg.se/initiativ/" TargetMode="External"/><Relationship Id="rId14" Type="http://schemas.openxmlformats.org/officeDocument/2006/relationships/hyperlink" Target="https://www.circulardesignguide.com/method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7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2.svg"/><Relationship Id="rId5" Type="http://schemas.openxmlformats.org/officeDocument/2006/relationships/image" Target="../media/image118.png"/><Relationship Id="rId10" Type="http://schemas.openxmlformats.org/officeDocument/2006/relationships/image" Target="../media/image215.svg"/><Relationship Id="rId4" Type="http://schemas.openxmlformats.org/officeDocument/2006/relationships/image" Target="../media/image221.svg"/><Relationship Id="rId9" Type="http://schemas.openxmlformats.org/officeDocument/2006/relationships/image" Target="../media/image2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4.svg"/><Relationship Id="rId5" Type="http://schemas.openxmlformats.org/officeDocument/2006/relationships/image" Target="../media/image223.png"/><Relationship Id="rId4" Type="http://schemas.openxmlformats.org/officeDocument/2006/relationships/image" Target="../media/image20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916E577-662D-154C-BF3F-EF6613395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8000" b="1" i="0" u="none" strike="noStrike" kern="1200" cap="none" spc="0" normalizeH="0" baseline="0" noProof="0" dirty="0">
                <a:ln>
                  <a:noFill/>
                </a:ln>
                <a:solidFill>
                  <a:srgbClr val="3B205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Tänka nytt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C296E7B-8D1A-9C40-B1AE-3A1653101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399" y="1235423"/>
            <a:ext cx="4941491" cy="725107"/>
          </a:xfrm>
        </p:spPr>
        <p:txBody>
          <a:bodyPr lIns="91440" tIns="45720" rIns="91440" bIns="45720" anchor="t"/>
          <a:lstStyle/>
          <a:p>
            <a:r>
              <a:rPr lang="sv-SE" dirty="0"/>
              <a:t>1 timme och 45 minuter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8121A-16E7-9F48-B2AA-1E1940D0B3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Hur gör man?</a:t>
            </a:r>
          </a:p>
        </p:txBody>
      </p:sp>
      <p:pic>
        <p:nvPicPr>
          <p:cNvPr id="3" name="Platshållare för bild 2">
            <a:extLst>
              <a:ext uri="{FF2B5EF4-FFF2-40B4-BE49-F238E27FC236}">
                <a16:creationId xmlns:a16="http://schemas.microsoft.com/office/drawing/2014/main" id="{2867BB05-F97E-0649-894A-0EF7AB064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472" r="6519" b="4372"/>
          <a:stretch/>
        </p:blipFill>
        <p:spPr>
          <a:xfrm>
            <a:off x="12191206" y="-1588"/>
            <a:ext cx="12189796" cy="13716000"/>
          </a:xfrm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F152A62-9DD1-6144-AF90-41D8017DA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BDADC7F0-D6A2-4736-967D-678FEE1E2B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Möte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D5B265A-B63D-4F79-9739-CB5263590F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 min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1EE9681-4926-4539-9124-12009AF0939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D53F319-8F93-459B-99B6-95F01BE072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5EFF822-82C2-4E6A-A5FE-43CAC0C6BB9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/>
              <a:t>Välkomna till första mötet där ni kommer introduceras till ett nytt sätt att tänka!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248E8E92-9F25-4981-9A93-F26DCD72610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sz="4400" dirty="0"/>
              <a:t>Välkomna!</a:t>
            </a:r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E113C59B-E0BA-4271-B866-C1D102BF0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40726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89A4C539-4713-4C2B-9302-58DE6FA6D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53C20DC1-E730-478C-911E-F8C23C6DD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401" y="1377400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6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CE554898-896A-AC4A-BFE4-8FA87AC56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1401" y="1377400"/>
            <a:ext cx="1083185" cy="532857"/>
          </a:xfrm>
          <a:prstGeom prst="rect">
            <a:avLst/>
          </a:prstGeom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45A89178-9C8A-F641-9916-9D05F7C5A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15738" y="1185423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7289F11-6D8E-364F-A0C5-ED96B4561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34" b="134"/>
          <a:stretch/>
        </p:blipFill>
        <p:spPr>
          <a:xfrm>
            <a:off x="10228899" y="7224588"/>
            <a:ext cx="2916137" cy="1238275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Platshållare för text 39">
            <a:extLst>
              <a:ext uri="{FF2B5EF4-FFF2-40B4-BE49-F238E27FC236}">
                <a16:creationId xmlns:a16="http://schemas.microsoft.com/office/drawing/2014/main" id="{A6D65A02-3826-AA4D-FB53-4B13EEEF44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Min spaning</a:t>
            </a:r>
          </a:p>
        </p:txBody>
      </p:sp>
      <p:sp>
        <p:nvSpPr>
          <p:cNvPr id="36" name="Platshållare för text 35">
            <a:extLst>
              <a:ext uri="{FF2B5EF4-FFF2-40B4-BE49-F238E27FC236}">
                <a16:creationId xmlns:a16="http://schemas.microsoft.com/office/drawing/2014/main" id="{75F997FE-B9CF-8F00-1FAE-6969A0EFF8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39" name="Platshållare för text 38">
            <a:extLst>
              <a:ext uri="{FF2B5EF4-FFF2-40B4-BE49-F238E27FC236}">
                <a16:creationId xmlns:a16="http://schemas.microsoft.com/office/drawing/2014/main" id="{11C2E747-37F2-ADBE-A217-CF5EFCFEFBF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37" name="Platshållare för text 36">
            <a:extLst>
              <a:ext uri="{FF2B5EF4-FFF2-40B4-BE49-F238E27FC236}">
                <a16:creationId xmlns:a16="http://schemas.microsoft.com/office/drawing/2014/main" id="{2A96BB26-CE0F-6599-9D48-737FBEA8AE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22A60C04-AAF7-18EA-D528-129D6E980CE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Här kommer ett praktiskt exempel som jag spanat ut!</a:t>
            </a:r>
          </a:p>
          <a:p>
            <a:endParaRPr lang="sv-SE" dirty="0"/>
          </a:p>
        </p:txBody>
      </p:sp>
      <p:sp>
        <p:nvSpPr>
          <p:cNvPr id="43" name="Platshållare för text 42">
            <a:extLst>
              <a:ext uri="{FF2B5EF4-FFF2-40B4-BE49-F238E27FC236}">
                <a16:creationId xmlns:a16="http://schemas.microsoft.com/office/drawing/2014/main" id="{B6244203-B21A-DDC7-A878-72DE81D1DA2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5064372"/>
            <a:ext cx="9663113" cy="914400"/>
          </a:xfrm>
        </p:spPr>
        <p:txBody>
          <a:bodyPr/>
          <a:lstStyle/>
          <a:p>
            <a:r>
              <a:rPr lang="sv-SE" dirty="0"/>
              <a:t>Lägg in ditt valda exempel här</a:t>
            </a:r>
          </a:p>
          <a:p>
            <a:endParaRPr lang="sv-SE" dirty="0"/>
          </a:p>
        </p:txBody>
      </p:sp>
      <p:sp>
        <p:nvSpPr>
          <p:cNvPr id="38" name="Platshållare för innehåll 37">
            <a:extLst>
              <a:ext uri="{FF2B5EF4-FFF2-40B4-BE49-F238E27FC236}">
                <a16:creationId xmlns:a16="http://schemas.microsoft.com/office/drawing/2014/main" id="{9819979B-56E4-0413-A42A-670119E35DD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sv-SE" dirty="0"/>
              <a:t>Jag har valt det för att...</a:t>
            </a:r>
          </a:p>
        </p:txBody>
      </p:sp>
      <p:sp>
        <p:nvSpPr>
          <p:cNvPr id="44" name="Platshållare för text 43">
            <a:extLst>
              <a:ext uri="{FF2B5EF4-FFF2-40B4-BE49-F238E27FC236}">
                <a16:creationId xmlns:a16="http://schemas.microsoft.com/office/drawing/2014/main" id="{D983D180-3DE7-E7FD-ACFD-59F07E209FE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48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910646-7D42-454E-B9E3-1AFFA4C2B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Till nästa gång!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18DD99B-C5CD-6949-936E-64E730B070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4 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2DFCD02-C851-4049-B18C-EC8674A5229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Läsa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79AF572-2CA2-8F4F-90DF-31FDF31EA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565414" cy="53721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Grupp</a:t>
            </a:r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DD12822-7292-AB4F-8A78-A86C19006A0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Nästa tillfälle är det er tur att göra en spaning. 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C009F2F5-C354-8A44-B6E1-0E8FB83218B7}"/>
              </a:ext>
            </a:extLst>
          </p:cNvPr>
          <p:cNvSpPr txBox="1">
            <a:spLocks/>
          </p:cNvSpPr>
          <p:nvPr/>
        </p:nvSpPr>
        <p:spPr>
          <a:xfrm>
            <a:off x="14045184" y="5884334"/>
            <a:ext cx="8705088" cy="4326466"/>
          </a:xfrm>
          <a:prstGeom prst="rect">
            <a:avLst/>
          </a:prstGeom>
        </p:spPr>
        <p:txBody>
          <a:bodyPr/>
          <a:lstStyle>
            <a:lvl1pPr marL="457200" indent="-45720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b="1" dirty="0"/>
              <a:t>Hitta egna exempel: </a:t>
            </a:r>
          </a:p>
          <a:p>
            <a:pPr marL="0" indent="0">
              <a:buNone/>
            </a:pPr>
            <a:r>
              <a:rPr lang="sv-SE" dirty="0"/>
              <a:t>Sök upp egna exempel som inspirerar eller ger upphov till nya tankar och idéer. Alla kommer få möjlighet att dela sina ”spaningar”.</a:t>
            </a:r>
          </a:p>
          <a:p>
            <a:pPr marL="0" indent="0">
              <a:buNone/>
            </a:pPr>
            <a:r>
              <a:rPr lang="sv-SE" b="1" dirty="0"/>
              <a:t>Länksamling  </a:t>
            </a:r>
          </a:p>
          <a:p>
            <a:pPr marL="0" indent="0">
              <a:buNone/>
            </a:pPr>
            <a:r>
              <a:rPr lang="sv-SE" dirty="0"/>
              <a:t>En länksamling finns som inspiration. </a:t>
            </a:r>
          </a:p>
          <a:p>
            <a:pPr marL="0" indent="0">
              <a:buNone/>
            </a:pPr>
            <a:r>
              <a:rPr lang="sv-SE" b="1" dirty="0"/>
              <a:t>Teamskanal eller liknande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Lägg in era bidrag på kanalen eller liknande verktyg så snart ni hittar något. På så vis inspirerar ni varandra inför nästa möte.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8F41BED0-6092-DA47-A1AB-1469D8221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13641">
            <a:off x="946700" y="6672829"/>
            <a:ext cx="3729007" cy="6364172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6A25FB3C-6A28-BF4F-8057-0A2DC3603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03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BDADC7F0-D6A2-4736-967D-678FEE1E2B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Andra mötet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D5B265A-B63D-4F79-9739-CB5263590F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 min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1EE9681-4926-4539-9124-12009AF0939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D53F319-8F93-459B-99B6-95F01BE072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3359D9-DFEA-4779-BAAD-591BE1EF4F1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Välkomna tillbaka!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248E8E92-9F25-4981-9A93-F26DCD72610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Spännande att höra allas fynd!</a:t>
            </a:r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E113C59B-E0BA-4271-B866-C1D102BF0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40726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89A4C539-4713-4C2B-9302-58DE6FA6D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53C20DC1-E730-478C-911E-F8C23C6DD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401" y="1377400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00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4EB654A7-077E-FE4D-A2A7-742CCF30FB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Välkomna tillbaka!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6F9B7AC-EEA6-ED4E-8E55-3AB193F0F1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2BD8567-F0E5-5A4A-9C32-D1F16A9FD5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1574D9F-18B0-CF40-BEB6-41DEA6C978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F8B1B5F-C4C9-BC48-AE96-BF63F2B10B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Dela era spaningar med varann under 10 minuter! Vad hittade ni för spännande?</a:t>
            </a:r>
          </a:p>
        </p:txBody>
      </p:sp>
      <p:pic>
        <p:nvPicPr>
          <p:cNvPr id="62" name="Gruppera">
            <a:extLst>
              <a:ext uri="{FF2B5EF4-FFF2-40B4-BE49-F238E27FC236}">
                <a16:creationId xmlns:a16="http://schemas.microsoft.com/office/drawing/2014/main" id="{7725B10B-D227-9743-83BF-C6FFCE142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A3D75BB7-2BCB-C647-B1DF-C47E07AA5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091" y="1373597"/>
            <a:ext cx="1083185" cy="532857"/>
          </a:xfrm>
          <a:prstGeom prst="rect">
            <a:avLst/>
          </a:prstGeom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37069262-BB09-6149-BBF9-30041C981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35242"/>
            <a:ext cx="949380" cy="85276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latshållare för text 20">
            <a:extLst>
              <a:ext uri="{FF2B5EF4-FFF2-40B4-BE49-F238E27FC236}">
                <a16:creationId xmlns:a16="http://schemas.microsoft.com/office/drawing/2014/main" id="{A7209EFA-4DB6-4844-AE3F-1E0B589C6394}"/>
              </a:ext>
            </a:extLst>
          </p:cNvPr>
          <p:cNvSpPr txBox="1">
            <a:spLocks/>
          </p:cNvSpPr>
          <p:nvPr/>
        </p:nvSpPr>
        <p:spPr>
          <a:xfrm>
            <a:off x="13885333" y="6171191"/>
            <a:ext cx="7709044" cy="2125604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Dela era spaningar med varann under 10 minuter! </a:t>
            </a:r>
          </a:p>
          <a:p>
            <a:r>
              <a:rPr lang="sv-SE" dirty="0"/>
              <a:t>Är ni fler än 5 kan det vara bra att dela in er i grupprum. Länk: </a:t>
            </a:r>
            <a:r>
              <a:rPr lang="sv-SE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instruktioner </a:t>
            </a:r>
            <a:endParaRPr lang="sv-SE" dirty="0">
              <a:solidFill>
                <a:srgbClr val="FFFFFF"/>
              </a:solidFill>
            </a:endParaRP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930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E43CF4B2-4B9C-EF44-81C6-B54A3860BD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Dela insikter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6F9B7AC-EEA6-ED4E-8E55-3AB193F0F1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20 min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859549B5-411D-374F-835A-22D4A1671E3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1574D9F-18B0-CF40-BEB6-41DEA6C978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A1C33752-3A31-4A49-A5F9-FB1C1629FCE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Diskutera i grupp utifrån frågorna till höger.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2BD8567-F0E5-5A4A-9C32-D1F16A9FD5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ctr" anchorCtr="0"/>
          <a:lstStyle/>
          <a:p>
            <a:r>
              <a:rPr lang="sv-SE" dirty="0"/>
              <a:t>Vad var inspirerande med de olika spaningarna?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F8B1B5F-C4C9-BC48-AE96-BF63F2B10B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anchor="ctr" anchorCtr="0"/>
          <a:lstStyle/>
          <a:p>
            <a:r>
              <a:rPr lang="sv-SE" dirty="0"/>
              <a:t>Hur skulle det kunna se ut/överföras till vår verksamhet? 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2488E888-13D3-4F4E-94E5-7466868038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anchor="ctr" anchorCtr="0"/>
          <a:lstStyle/>
          <a:p>
            <a:r>
              <a:rPr lang="sv-SE" dirty="0"/>
              <a:t>Vad behöver vi för att testa detta? Vad är minsta möjliga version för att komma igång?</a:t>
            </a:r>
          </a:p>
        </p:txBody>
      </p:sp>
      <p:pic>
        <p:nvPicPr>
          <p:cNvPr id="62" name="Gruppera">
            <a:extLst>
              <a:ext uri="{FF2B5EF4-FFF2-40B4-BE49-F238E27FC236}">
                <a16:creationId xmlns:a16="http://schemas.microsoft.com/office/drawing/2014/main" id="{7725B10B-D227-9743-83BF-C6FFCE142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A3D75BB7-2BCB-C647-B1DF-C47E07AA5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091" y="1373597"/>
            <a:ext cx="1083185" cy="532857"/>
          </a:xfrm>
          <a:prstGeom prst="rect">
            <a:avLst/>
          </a:prstGeom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37069262-BB09-6149-BBF9-30041C981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35242"/>
            <a:ext cx="949380" cy="852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928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4EB654A7-077E-FE4D-A2A7-742CCF30FB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Avrunda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6F9B7AC-EEA6-ED4E-8E55-3AB193F0F1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10 min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2BD8567-F0E5-5A4A-9C32-D1F16A9FD5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1574D9F-18B0-CF40-BEB6-41DEA6C978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F8B1B5F-C4C9-BC48-AE96-BF63F2B10B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Grupperna delar med sig.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2BF43E6-BC05-A348-8C25-63AFA11BEA6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6171191"/>
            <a:ext cx="7052988" cy="2125604"/>
          </a:xfrm>
        </p:spPr>
        <p:txBody>
          <a:bodyPr/>
          <a:lstStyle/>
          <a:p>
            <a:r>
              <a:rPr lang="sv-SE" dirty="0"/>
              <a:t>Har ni använt grupprum? (om inte så hoppa till nästa sida)</a:t>
            </a:r>
          </a:p>
          <a:p>
            <a:r>
              <a:rPr lang="sv-SE" dirty="0"/>
              <a:t>Avsluta övningen genom att varje grupp delar en insikt med hela gruppen.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62" name="Gruppera">
            <a:extLst>
              <a:ext uri="{FF2B5EF4-FFF2-40B4-BE49-F238E27FC236}">
                <a16:creationId xmlns:a16="http://schemas.microsoft.com/office/drawing/2014/main" id="{7725B10B-D227-9743-83BF-C6FFCE142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A3D75BB7-2BCB-C647-B1DF-C47E07AA5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091" y="1373597"/>
            <a:ext cx="1083185" cy="532857"/>
          </a:xfrm>
          <a:prstGeom prst="rect">
            <a:avLst/>
          </a:prstGeom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37069262-BB09-6149-BBF9-30041C981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35242"/>
            <a:ext cx="949380" cy="852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0241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7B7FD165-522B-4748-8AE0-4823706BA8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319D9933-6675-FF40-BD60-7D1BBF43525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dirty="0"/>
              <a:t>Tack för ert engagemang!</a:t>
            </a:r>
          </a:p>
          <a:p>
            <a:r>
              <a:rPr lang="sv-SE" dirty="0"/>
              <a:t>Kom ihåg att rutinen kommer fortsätta varje möte så fortsätt inspireras, berätta om era spaningar och dela med varandra i kanalen mellan mötena! </a:t>
            </a:r>
          </a:p>
        </p:txBody>
      </p:sp>
    </p:spTree>
    <p:extLst>
      <p:ext uri="{BB962C8B-B14F-4D97-AF65-F5344CB8AC3E}">
        <p14:creationId xmlns:p14="http://schemas.microsoft.com/office/powerpoint/2010/main" val="2869570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Utveckla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15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BE8C28B6-4960-2847-8D75-332CA720D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3411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193CDAA1-9575-0A4C-B76A-2074D28C0E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 till ledaren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34B0D43F-227E-7F49-8FF1-6EF8D548F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 min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138180E6-E9AF-4045-9A36-FD3562FD39B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DD9877D9-1457-184F-A332-842EF4BE3B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573E902-0A73-964D-8452-77E3F01E6CC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När ni efter en tid upplever att rutinen börjar ”landa”, kan du också vara mer flexibel och testa olika varianter.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87AA7580-6B99-DB42-A218-601E690EFFC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35265"/>
            <a:ext cx="8888755" cy="7034885"/>
          </a:xfrm>
        </p:spPr>
        <p:txBody>
          <a:bodyPr/>
          <a:lstStyle/>
          <a:p>
            <a:r>
              <a:rPr lang="sv-SE" b="1" dirty="0"/>
              <a:t>10 min varje vecka som ett sätt att starta ert möte: </a:t>
            </a:r>
            <a:r>
              <a:rPr lang="sv-SE" dirty="0"/>
              <a:t>Alla ”checkar in” på mötet med en spaning som inspirerat en. Det räcker med 1-2 meningar/person.</a:t>
            </a:r>
          </a:p>
          <a:p>
            <a:r>
              <a:rPr lang="sv-SE" b="1" dirty="0"/>
              <a:t>20 min varannan vecka: </a:t>
            </a:r>
            <a:r>
              <a:rPr lang="sv-SE" dirty="0"/>
              <a:t>Välj (eller rösta på) 2 spaningar från Teamskanalen. Reflektera kort; Vad kan jag göra annorlunda baserat på detta exempel, eller Vad hade hänt om vi gjorde som dem i exemplet?</a:t>
            </a:r>
          </a:p>
          <a:p>
            <a:r>
              <a:rPr lang="sv-SE" b="1" dirty="0"/>
              <a:t>60 min varannan månad: </a:t>
            </a:r>
            <a:r>
              <a:rPr lang="sv-SE" dirty="0"/>
              <a:t>Slå ihop eller generera nya idéer utifrån era spaningar på Teamskanalen, som ni vill testa i verksamheten.</a:t>
            </a:r>
            <a:br>
              <a:rPr lang="sv-SE" dirty="0"/>
            </a:br>
            <a:br>
              <a:rPr lang="sv-SE" dirty="0"/>
            </a:br>
            <a:r>
              <a:rPr lang="sv-SE" dirty="0"/>
              <a:t>Eller så väljer ni helt enkelt att testa eller implementera en av spaningarna som publicerats i Teamskanalen (t ex ett nytt arbetssätt eller verktyg), under en bestämd period.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9C9A05B6-76DA-A744-A535-78A9DDE8C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Bild">
            <a:extLst>
              <a:ext uri="{FF2B5EF4-FFF2-40B4-BE49-F238E27FC236}">
                <a16:creationId xmlns:a16="http://schemas.microsoft.com/office/drawing/2014/main" id="{37FFBDD7-6281-864D-8BDF-5967C0B1F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">
            <a:extLst>
              <a:ext uri="{FF2B5EF4-FFF2-40B4-BE49-F238E27FC236}">
                <a16:creationId xmlns:a16="http://schemas.microsoft.com/office/drawing/2014/main" id="{F8BB0749-ECCA-40A8-BD60-64E9C07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170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41E681EC-F6A7-B24B-9656-93E2EA89C2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steg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FA8501D-74AF-1542-B9B1-F1EDD8624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b="1" dirty="0"/>
              <a:t>Börja</a:t>
            </a:r>
          </a:p>
          <a:p>
            <a:r>
              <a:rPr lang="sv-SE" dirty="0"/>
              <a:t>Förstå vilken utmaning som finns, problemet bakom och för vem värdet/nyttan är till för.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233F6166-9DC2-7742-86B9-9D028EAAFB9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B439C26-38D4-DC4E-8752-616915B4D6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35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DAEE348A-AB7A-A444-A3F9-3142E8B2DB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 dirty="0"/>
              <a:t>Pröva</a:t>
            </a:r>
          </a:p>
          <a:p>
            <a:r>
              <a:rPr lang="sv-SE" dirty="0"/>
              <a:t>Pröva övningen, kan vara förändra ett beteende, leda en gruppövning. 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F5906C16-D523-4D48-B44C-807336DAAA3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3F63FCF-9693-6841-8612-D75D34864E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dirty="0"/>
              <a:t>55 min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75495F6-7640-E647-B1A3-28D9C262A9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b="1" dirty="0"/>
              <a:t>Utveckla</a:t>
            </a:r>
          </a:p>
          <a:p>
            <a:r>
              <a:rPr lang="sv-SE" dirty="0"/>
              <a:t>Reflektera över resultatet i testet och även få stöd i vidare utveckling för ett kontinuerligt lärande.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D5477EE5-9B9D-4542-AF86-3E9DF572A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6FCB8D8-B8AD-2345-B91D-14FDA496C4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pic>
        <p:nvPicPr>
          <p:cNvPr id="23" name="Bild 22">
            <a:extLst>
              <a:ext uri="{FF2B5EF4-FFF2-40B4-BE49-F238E27FC236}">
                <a16:creationId xmlns:a16="http://schemas.microsoft.com/office/drawing/2014/main" id="{9D1AA9C2-BF65-E346-94E9-2FF697C91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4241047"/>
            <a:ext cx="1171683" cy="1118425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B46D4D4D-DEE2-214A-A0F2-99E63A15C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203456" y="7194764"/>
            <a:ext cx="1171683" cy="958649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470D92F6-7B63-7F44-8CA1-1BE89CD7D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9803207"/>
            <a:ext cx="1171683" cy="11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tshållare för text 67">
            <a:extLst>
              <a:ext uri="{FF2B5EF4-FFF2-40B4-BE49-F238E27FC236}">
                <a16:creationId xmlns:a16="http://schemas.microsoft.com/office/drawing/2014/main" id="{CBC6395C-62AE-B84D-3BBE-CE57223133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ts val="702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Hur var det?</a:t>
            </a:r>
          </a:p>
        </p:txBody>
      </p:sp>
      <p:sp>
        <p:nvSpPr>
          <p:cNvPr id="65" name="Platshållare för text 64">
            <a:extLst>
              <a:ext uri="{FF2B5EF4-FFF2-40B4-BE49-F238E27FC236}">
                <a16:creationId xmlns:a16="http://schemas.microsoft.com/office/drawing/2014/main" id="{2EDD5410-8F57-A40E-9905-C1997B0F73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67" name="Platshållare för text 66">
            <a:extLst>
              <a:ext uri="{FF2B5EF4-FFF2-40B4-BE49-F238E27FC236}">
                <a16:creationId xmlns:a16="http://schemas.microsoft.com/office/drawing/2014/main" id="{7C73776D-701D-63C1-4C5D-85EA77E1F1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66" name="Platshållare för text 65">
            <a:extLst>
              <a:ext uri="{FF2B5EF4-FFF2-40B4-BE49-F238E27FC236}">
                <a16:creationId xmlns:a16="http://schemas.microsoft.com/office/drawing/2014/main" id="{C741481B-3CD5-CC7B-7324-96C41C1219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69" name="Platshållare för innehåll 68">
            <a:extLst>
              <a:ext uri="{FF2B5EF4-FFF2-40B4-BE49-F238E27FC236}">
                <a16:creationId xmlns:a16="http://schemas.microsoft.com/office/drawing/2014/main" id="{353623A0-37E3-A7E9-FDF6-7C40EA15330E}"/>
              </a:ext>
            </a:extLst>
          </p:cNvPr>
          <p:cNvSpPr>
            <a:spLocks noGrp="1"/>
          </p:cNvSpPr>
          <p:nvPr>
            <p:ph sz="quarter" idx="44"/>
          </p:nvPr>
        </p:nvSpPr>
        <p:spPr/>
        <p:txBody>
          <a:bodyPr/>
          <a:lstStyle/>
          <a:p>
            <a:r>
              <a:rPr lang="sv-SE" b="0" dirty="0">
                <a:latin typeface="+mn-lt"/>
              </a:rPr>
              <a:t>Nu är du klar med övningen Inspireras av andra – bra jobbat! Du kan nu fördjupa ditt lärande genom att reflektera kring följande:</a:t>
            </a:r>
          </a:p>
        </p:txBody>
      </p:sp>
      <p:sp>
        <p:nvSpPr>
          <p:cNvPr id="75" name="Platshållare för text 74">
            <a:extLst>
              <a:ext uri="{FF2B5EF4-FFF2-40B4-BE49-F238E27FC236}">
                <a16:creationId xmlns:a16="http://schemas.microsoft.com/office/drawing/2014/main" id="{31AC37A7-1CBA-3A90-E0D4-81C34154087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sv-SE" sz="2800" dirty="0">
                <a:latin typeface="+mn-lt"/>
              </a:rPr>
              <a:t>Hur var det att genomföra övningen? Vad gick bra och vad var utmanande?</a:t>
            </a:r>
          </a:p>
          <a:p>
            <a:endParaRPr lang="sv-SE" dirty="0"/>
          </a:p>
        </p:txBody>
      </p:sp>
      <p:sp>
        <p:nvSpPr>
          <p:cNvPr id="74" name="Platshållare för text 73">
            <a:extLst>
              <a:ext uri="{FF2B5EF4-FFF2-40B4-BE49-F238E27FC236}">
                <a16:creationId xmlns:a16="http://schemas.microsoft.com/office/drawing/2014/main" id="{E0319EEA-B25D-33BA-B941-C5E2CB28ED5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3" name="Platshållare för text 72">
            <a:extLst>
              <a:ext uri="{FF2B5EF4-FFF2-40B4-BE49-F238E27FC236}">
                <a16:creationId xmlns:a16="http://schemas.microsoft.com/office/drawing/2014/main" id="{B1612EAE-A69E-9060-9CE1-A7B3B174E80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sv-SE" sz="2800" dirty="0">
                <a:latin typeface="+mn-lt"/>
              </a:rPr>
              <a:t>Vad har du lärt dig om dig själv som ledare, teamet och innovation?</a:t>
            </a:r>
          </a:p>
          <a:p>
            <a:endParaRPr lang="sv-SE" dirty="0"/>
          </a:p>
        </p:txBody>
      </p:sp>
      <p:sp>
        <p:nvSpPr>
          <p:cNvPr id="72" name="Platshållare för text 71">
            <a:extLst>
              <a:ext uri="{FF2B5EF4-FFF2-40B4-BE49-F238E27FC236}">
                <a16:creationId xmlns:a16="http://schemas.microsoft.com/office/drawing/2014/main" id="{6BDD0C12-49DF-4838-F955-E5D5BEA3ED6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1" name="Platshållare för text 70">
            <a:extLst>
              <a:ext uri="{FF2B5EF4-FFF2-40B4-BE49-F238E27FC236}">
                <a16:creationId xmlns:a16="http://schemas.microsoft.com/office/drawing/2014/main" id="{756E01F8-F9D2-4B78-E708-4CD6D31CCAA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sz="2800" dirty="0">
                <a:latin typeface="+mn-lt"/>
              </a:rPr>
              <a:t>Hur kan du ta detta arbetssätt vidare i din vardag?</a:t>
            </a:r>
          </a:p>
          <a:p>
            <a:endParaRPr lang="sv-SE" sz="2800" dirty="0">
              <a:latin typeface="+mn-lt"/>
            </a:endParaRPr>
          </a:p>
          <a:p>
            <a:endParaRPr lang="sv-SE" sz="2800" dirty="0">
              <a:latin typeface="+mn-lt"/>
            </a:endParaRPr>
          </a:p>
        </p:txBody>
      </p:sp>
      <p:sp>
        <p:nvSpPr>
          <p:cNvPr id="70" name="Platshållare för text 69">
            <a:extLst>
              <a:ext uri="{FF2B5EF4-FFF2-40B4-BE49-F238E27FC236}">
                <a16:creationId xmlns:a16="http://schemas.microsoft.com/office/drawing/2014/main" id="{FEDF4920-EA4F-F5FA-7F90-F484642D15A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9C9A05B6-76DA-A744-A535-78A9DDE8C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Bild">
            <a:extLst>
              <a:ext uri="{FF2B5EF4-FFF2-40B4-BE49-F238E27FC236}">
                <a16:creationId xmlns:a16="http://schemas.microsoft.com/office/drawing/2014/main" id="{73267B7D-23D7-4F47-8A45-520581883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Bild">
            <a:extLst>
              <a:ext uri="{FF2B5EF4-FFF2-40B4-BE49-F238E27FC236}">
                <a16:creationId xmlns:a16="http://schemas.microsoft.com/office/drawing/2014/main" id="{EC9613F3-B470-7049-B1F8-AC35925A2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435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2" descr="Rubrik">
            <a:extLst>
              <a:ext uri="{FF2B5EF4-FFF2-40B4-BE49-F238E27FC236}">
                <a16:creationId xmlns:a16="http://schemas.microsoft.com/office/drawing/2014/main" id="{FE6D2B4F-D5EF-76E0-A1FA-5B5D99ED85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110563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07F1DECB-5663-D699-FD93-7E21DA32616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0D36DFC5-136E-2056-148A-DB9F06D14FA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</p:spPr>
        <p:txBody>
          <a:bodyPr/>
          <a:lstStyle/>
          <a:p>
            <a:r>
              <a:rPr lang="sv-SE" dirty="0"/>
              <a:t>Mer info:</a:t>
            </a:r>
          </a:p>
          <a:p>
            <a:r>
              <a:rPr lang="sv-SE" dirty="0">
                <a:hlinkClick r:id="rId3"/>
              </a:rPr>
              <a:t>Länk: www.hejainnovation.se </a:t>
            </a:r>
            <a:endParaRPr lang="sv-SE" dirty="0"/>
          </a:p>
          <a:p>
            <a:r>
              <a:rPr lang="sv-SE" dirty="0">
                <a:hlinkClick r:id="rId4"/>
              </a:rPr>
              <a:t>Länk: uppsala.se/innovationskraft</a:t>
            </a:r>
            <a:endParaRPr lang="sv-SE" dirty="0"/>
          </a:p>
          <a:p>
            <a:r>
              <a:rPr lang="sv-SE" dirty="0"/>
              <a:t>E-post: </a:t>
            </a:r>
            <a:r>
              <a:rPr lang="sv-SE" dirty="0" err="1"/>
              <a:t>innovation@uppsala.se</a:t>
            </a:r>
            <a:endParaRPr lang="sv-SE" dirty="0"/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7" y="11612089"/>
            <a:ext cx="3323298" cy="1119275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8" y="11695236"/>
            <a:ext cx="4460004" cy="9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14623724" y="11674547"/>
            <a:ext cx="2830830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261" y="11666644"/>
            <a:ext cx="3665671" cy="10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Börja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35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2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910646-7D42-454E-B9E3-1AFFA4C2B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Tänka nytt!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18DD99B-C5CD-6949-936E-64E730B070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 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2DFCD02-C851-4049-B18C-EC8674A5229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79AF572-2CA2-8F4F-90DF-31FDF31EA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565414" cy="537215"/>
          </a:xfrm>
        </p:spPr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DD12822-7292-AB4F-8A78-A86C19006A0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Att skapa tid och utrymme för nytänkande och lärande i vardagen är en utmaning. Här går vi igenom hur du kan skapa en rutin med dina medarbetare, för att inspireras av goda exempel och stärka ett nytänkande arbetsklimat.</a:t>
            </a:r>
          </a:p>
          <a:p>
            <a:r>
              <a:rPr lang="sv-SE" dirty="0"/>
              <a:t>Denna övning har som mål att hjälpa dig sätta en rutin med dina medarbetare, med syfte att lyfta goda exempel som stimulerar lärande och nytänkande kontinuerligt. Vilket i sin tur är ett sätt att stimulera innovativa idéer i teamet. Rutinen kommer att genomföras med hjälp av Microsoft Teams och era stående möten.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C009F2F5-C354-8A44-B6E1-0E8FB83218B7}"/>
              </a:ext>
            </a:extLst>
          </p:cNvPr>
          <p:cNvSpPr txBox="1">
            <a:spLocks/>
          </p:cNvSpPr>
          <p:nvPr/>
        </p:nvSpPr>
        <p:spPr>
          <a:xfrm>
            <a:off x="14045184" y="5884334"/>
            <a:ext cx="8705088" cy="4326466"/>
          </a:xfrm>
          <a:prstGeom prst="rect">
            <a:avLst/>
          </a:prstGeom>
        </p:spPr>
        <p:txBody>
          <a:bodyPr/>
          <a:lstStyle>
            <a:lvl1pPr marL="457200" indent="-45720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b="1" dirty="0"/>
              <a:t>Genom att införa rutinen kommer du att:</a:t>
            </a:r>
          </a:p>
          <a:p>
            <a:r>
              <a:rPr lang="sv-SE" dirty="0"/>
              <a:t>Stärka ett lärande och nytänkande arbetsklimat i arbetsgruppen</a:t>
            </a:r>
          </a:p>
          <a:p>
            <a:r>
              <a:rPr lang="sv-SE" dirty="0"/>
              <a:t>Skapa en rutin så att lärande och nytänkande blir en kontinuerlig aktivitet som ingår i ordinarie verksamhet. </a:t>
            </a:r>
          </a:p>
          <a:p>
            <a:r>
              <a:rPr lang="sv-SE" dirty="0"/>
              <a:t>Inspirera dina medarbetare till att testa nya arbetssätt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859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3B923F5-8090-494A-8924-A93DA74B67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Förbered grupptest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2DF916C-66CC-8F42-A945-F05D0B5165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5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F0573FD-DBE8-B74F-A9D5-990C5A6DA5C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FEC6AD-8770-674C-A36B-4CA59FCE40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281082" cy="537215"/>
          </a:xfrm>
        </p:spPr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48D9C0B-FF62-5E4A-981B-B6E0E650D38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sz="3400" b="1" dirty="0">
                <a:latin typeface="+mj-lt"/>
              </a:rPr>
              <a:t>Tid</a:t>
            </a:r>
          </a:p>
          <a:p>
            <a:r>
              <a:rPr lang="sv-SE" dirty="0"/>
              <a:t>Avsätt 15 min på nästa stående möte för att introducera rutinen, och sedan 40 minuter under mötet därpå för ett första genomförande.</a:t>
            </a:r>
          </a:p>
          <a:p>
            <a:r>
              <a:rPr lang="sv-SE" sz="3400" b="1" dirty="0">
                <a:latin typeface="+mj-lt"/>
              </a:rPr>
              <a:t>Exempel</a:t>
            </a:r>
          </a:p>
          <a:p>
            <a:r>
              <a:rPr lang="sv-SE" dirty="0"/>
              <a:t>Vad har du nyligen sett på TV, hört från kollegor eller i andra projekt som du vill lyfta som goda exempel på nytänkande? Eller, finns det något som har inspirerat dig att tänka i nya banor? Använd gärna länksamlingen på nästa sida för att hitta inspiration.</a:t>
            </a:r>
          </a:p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807E922-A0F2-9648-8EBB-F12047839A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sv-SE" sz="3400" b="1" dirty="0">
                <a:latin typeface="+mj-lt"/>
              </a:rPr>
              <a:t>Starta en Teamskanal eller liknande</a:t>
            </a:r>
          </a:p>
          <a:p>
            <a:pPr marL="0" indent="0">
              <a:buNone/>
            </a:pPr>
            <a:r>
              <a:rPr lang="sv-SE" dirty="0"/>
              <a:t>Starta en kanal eller annat verktyg för rutinen (</a:t>
            </a:r>
            <a:r>
              <a:rPr lang="sv-S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instruktioner</a:t>
            </a:r>
            <a:r>
              <a:rPr lang="sv-SE" dirty="0"/>
              <a:t>) där ni delar med er av era så kallade spaningar, dvs goda exempel som inspirerat, eller exempel från omvärlden, andra förvaltningar, kommuner och myndigheter.</a:t>
            </a:r>
          </a:p>
          <a:p>
            <a:endParaRPr lang="sv-SE" dirty="0"/>
          </a:p>
        </p:txBody>
      </p:sp>
      <p:pic>
        <p:nvPicPr>
          <p:cNvPr id="14" name="Bild">
            <a:extLst>
              <a:ext uri="{FF2B5EF4-FFF2-40B4-BE49-F238E27FC236}">
                <a16:creationId xmlns:a16="http://schemas.microsoft.com/office/drawing/2014/main" id="{EE99012A-2F8E-D340-B929-DB9A68B7C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uppera">
            <a:extLst>
              <a:ext uri="{FF2B5EF4-FFF2-40B4-BE49-F238E27FC236}">
                <a16:creationId xmlns:a16="http://schemas.microsoft.com/office/drawing/2014/main" id="{F0DAC057-DD08-A34C-9D26-BBB111027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0538241-934C-5944-9993-1959D590D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415B31D9-5A15-B442-B845-9B62DE35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641733" y="10715119"/>
            <a:ext cx="3193683" cy="41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50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A6F9B09-DFB8-E24C-9A3E-E5B9EF8CA2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 och länkar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57BF771-AF9D-384D-BD79-993ED2BE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10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33847161-E7CA-8041-B52A-218127E725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2ECAF204-4177-434F-AD3F-EE4A873CF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9784" y="1423315"/>
            <a:ext cx="2156475" cy="537215"/>
          </a:xfrm>
        </p:spPr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F4C8E3D7-DD78-3549-A1CB-B7ABA2D644F6}"/>
              </a:ext>
            </a:extLst>
          </p:cNvPr>
          <p:cNvSpPr txBox="1"/>
          <p:nvPr/>
        </p:nvSpPr>
        <p:spPr>
          <a:xfrm>
            <a:off x="1711162" y="5978090"/>
            <a:ext cx="4421467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</a:rPr>
              <a:t>Plattformar och kanaler:</a:t>
            </a:r>
            <a:endParaRPr kumimoji="0" lang="sv-SE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kumimoji="0" lang="sv-SE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://www.linkedin.com/feed/</a:t>
            </a:r>
            <a:endParaRPr kumimoji="0" lang="sv-SE" sz="2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kumimoji="0" lang="sv-SE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://www.youtube.com/</a:t>
            </a:r>
            <a:endParaRPr kumimoji="0" lang="sv-SE" sz="2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0A904D3D-B26F-CD45-AD56-F0E9D6BAAB2F}"/>
              </a:ext>
            </a:extLst>
          </p:cNvPr>
          <p:cNvSpPr txBox="1"/>
          <p:nvPr/>
        </p:nvSpPr>
        <p:spPr>
          <a:xfrm>
            <a:off x="1711162" y="7626637"/>
            <a:ext cx="6966653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sv-SE" sz="27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TJÄNSTEDESIGN I OFFENTLIG SEKTOR: </a:t>
            </a:r>
          </a:p>
          <a:p>
            <a:pPr defTabSz="914400">
              <a:defRPr/>
            </a:pPr>
            <a:endParaRPr lang="sv-SE" sz="27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sv-SE" sz="2500" b="1" dirty="0">
                <a:solidFill>
                  <a:schemeClr val="bg1"/>
                </a:solidFill>
                <a:cs typeface="Arial" panose="020B0604020202020204" pitchFamily="34" charset="0"/>
              </a:rPr>
              <a:t>Innovationsguiden: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kumimoji="0" lang="sv-SE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://innovationsguiden.se/</a:t>
            </a:r>
            <a:endParaRPr kumimoji="0" lang="sv-SE" sz="2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b="1" dirty="0">
                <a:solidFill>
                  <a:schemeClr val="bg1"/>
                </a:solidFill>
                <a:cs typeface="Arial" panose="020B0604020202020204" pitchFamily="34" charset="0"/>
              </a:rPr>
              <a:t>LinkedIn-grupp för alla som arbetar med eller har intresse för tjänstedesign i offentlig sektor.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kumimoji="0" lang="sv-SE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://www.linkedin.com/groups/8821146/</a:t>
            </a:r>
            <a:endParaRPr kumimoji="0" lang="sv-SE" sz="2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500" dirty="0">
              <a:solidFill>
                <a:schemeClr val="bg1"/>
              </a:solidFill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sv-SE" sz="2500" b="1" dirty="0" err="1">
                <a:solidFill>
                  <a:schemeClr val="bg1"/>
                </a:solidFill>
                <a:cs typeface="Arial" panose="020B0604020202020204" pitchFamily="34" charset="0"/>
              </a:rPr>
              <a:t>Experio</a:t>
            </a: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 Lab: samverkan mellan landsting och regioner som vill utveckla sin förmåga till användardriven utveckling.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https://experiolab.se/case/ </a:t>
            </a:r>
            <a:endParaRPr kumimoji="0" lang="sv-SE" sz="2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3C2E32CF-602F-8549-B9CF-AB4F10043A2B}"/>
              </a:ext>
            </a:extLst>
          </p:cNvPr>
          <p:cNvSpPr txBox="1"/>
          <p:nvPr/>
        </p:nvSpPr>
        <p:spPr>
          <a:xfrm>
            <a:off x="9225921" y="6001119"/>
            <a:ext cx="6966653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7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INSPIRERANDE EXEMPEL:</a:t>
            </a: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7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Koll på </a:t>
            </a:r>
            <a:r>
              <a:rPr lang="sv-SE" sz="2500" b="1" err="1">
                <a:solidFill>
                  <a:schemeClr val="bg1"/>
                </a:solidFill>
                <a:cs typeface="Arial" panose="020B0604020202020204" pitchFamily="34" charset="0"/>
              </a:rPr>
              <a:t>Soc</a:t>
            </a: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https://www.linkedin.com/posts/jenny-dannstedt-5b273b1_barnkonventionen-activity-6770705339995189248-vNf0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Skapa utrymme för innovation: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https://www.youtube.com/watch?v=vz5DVjcm3OA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500">
              <a:solidFill>
                <a:schemeClr val="bg1"/>
              </a:solidFill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>
                <a:solidFill>
                  <a:schemeClr val="bg1"/>
                </a:solidFill>
                <a:cs typeface="Arial" panose="020B0604020202020204" pitchFamily="34" charset="0"/>
              </a:rPr>
              <a:t>Att aktivt utgå från behov och problem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https://www.youtube.com/watch?v=C3vzc68jQSU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77A1E47F-4088-0947-AF78-73ECD964D4AE}"/>
              </a:ext>
            </a:extLst>
          </p:cNvPr>
          <p:cNvSpPr txBox="1"/>
          <p:nvPr/>
        </p:nvSpPr>
        <p:spPr>
          <a:xfrm>
            <a:off x="16740680" y="6001119"/>
            <a:ext cx="6966653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sv-SE" sz="27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PODCASTS: </a:t>
            </a:r>
          </a:p>
          <a:p>
            <a:pPr defTabSz="914400">
              <a:defRPr/>
            </a:pPr>
            <a:endParaRPr lang="sv-SE" sz="27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sv-SE" sz="2500" b="1" err="1">
                <a:solidFill>
                  <a:schemeClr val="bg1"/>
                </a:solidFill>
                <a:cs typeface="Arial" panose="020B0604020202020204" pitchFamily="34" charset="0"/>
              </a:rPr>
              <a:t>Förnyelsepodden</a:t>
            </a: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10" tooltip="https://podcasts.apple.com/us/podcast/anders-stridh-fr%c3%a5n-fruktad-skattefogde-till-omtyckt/id1094186473?i=100045480960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https://podcasts.apple.com/us/podcast/anders-stridh-fr%C3%A5n-fruktad-skattefogde-till-omtyckt/id1094186473?i=1000454809602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Kreativitetspodden: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https://poddtoppen.se/podcast/924472347/kreativitetspodden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I huvudet på en innovationsledare: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https://www.atea.se/podcast/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BDEF934D-7B93-1E4B-9D25-0BF1C7AEF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132629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ruppera">
            <a:extLst>
              <a:ext uri="{FF2B5EF4-FFF2-40B4-BE49-F238E27FC236}">
                <a16:creationId xmlns:a16="http://schemas.microsoft.com/office/drawing/2014/main" id="{88CCFE8E-F53B-044A-98D5-433FF334D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7407783A-6BD5-F040-8445-FF63DD597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7640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A6F9B09-DFB8-E24C-9A3E-E5B9EF8CA2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11141238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 och länkar forts.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57BF771-AF9D-384D-BD79-993ED2BE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/>
              <a:t>10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33847161-E7CA-8041-B52A-218127E725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2ECAF204-4177-434F-AD3F-EE4A873CF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9784" y="1423315"/>
            <a:ext cx="2156475" cy="537215"/>
          </a:xfrm>
        </p:spPr>
        <p:txBody>
          <a:bodyPr/>
          <a:lstStyle/>
          <a:p>
            <a:r>
              <a:rPr lang="sv-SE"/>
              <a:t>Enskilt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BDEF934D-7B93-1E4B-9D25-0BF1C7AEF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32629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ruppera">
            <a:extLst>
              <a:ext uri="{FF2B5EF4-FFF2-40B4-BE49-F238E27FC236}">
                <a16:creationId xmlns:a16="http://schemas.microsoft.com/office/drawing/2014/main" id="{88CCFE8E-F53B-044A-98D5-433FF334D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7407783A-6BD5-F040-8445-FF63DD597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910E3309-B4E7-6C41-A18B-6A1712FD6CA0}"/>
              </a:ext>
            </a:extLst>
          </p:cNvPr>
          <p:cNvSpPr txBox="1"/>
          <p:nvPr/>
        </p:nvSpPr>
        <p:spPr>
          <a:xfrm>
            <a:off x="1704572" y="6079690"/>
            <a:ext cx="728037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7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HELSINGBORGS STAD:</a:t>
            </a:r>
          </a:p>
          <a:p>
            <a:pPr defTabSz="914400">
              <a:defRPr/>
            </a:pPr>
            <a:br>
              <a:rPr kumimoji="0" lang="sv-SE" sz="2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</a:rPr>
            </a:b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Samling av innovationsinitiativ: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https://innovation.helsingborg.se/initiativ/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7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9C92AA0-C100-B54E-B752-DC4B8D1DFE1F}"/>
              </a:ext>
            </a:extLst>
          </p:cNvPr>
          <p:cNvSpPr txBox="1"/>
          <p:nvPr/>
        </p:nvSpPr>
        <p:spPr>
          <a:xfrm>
            <a:off x="1704572" y="8458201"/>
            <a:ext cx="75921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7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UPPSALA KOMMUN: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7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Medborgardialog med barnen: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https://www.uppsala.se/kommun-och-politik/sa-arbetar-vi-med-olika-amnen/Inspiration-for-innovation/Fruktbar-medborgardialog-med-barnen/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049593DE-1E4F-004B-A913-1519FD8EA33C}"/>
              </a:ext>
            </a:extLst>
          </p:cNvPr>
          <p:cNvSpPr txBox="1"/>
          <p:nvPr/>
        </p:nvSpPr>
        <p:spPr>
          <a:xfrm>
            <a:off x="9897753" y="6110008"/>
            <a:ext cx="642598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ource Sans Pro Regular" panose="020B0503030403020204" pitchFamily="34" charset="0"/>
                <a:cs typeface="Arial" panose="020B0604020202020204" pitchFamily="34" charset="0"/>
              </a:rPr>
              <a:t>VERKTYGSLÅDOR / ”TOOLBOXES”: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7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Övningar omkring kreativitet och samarbete: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https://toolbox.hyperisland.com/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</a:rPr>
              <a:t> </a:t>
            </a:r>
          </a:p>
          <a:p>
            <a:pPr defTabSz="914400"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Verktyg för komplexa frågor, "systemdesign”: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https://drive.google.com/file/d/0B0KwcwVigAntYm00Tzl4WnZTX0k/view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500" kern="1200">
              <a:solidFill>
                <a:schemeClr val="bg1"/>
              </a:solidFill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Verktyg för ekodesign och hållbarhet: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>
                <a:solidFill>
                  <a:schemeClr val="bg1"/>
                </a:solidFill>
                <a:ea typeface="Source Sans Pro Regular" panose="020B0503030403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Metoder – </a:t>
            </a:r>
            <a:r>
              <a:rPr lang="sv-SE" sz="2500" err="1">
                <a:solidFill>
                  <a:schemeClr val="bg1"/>
                </a:solidFill>
                <a:ea typeface="Source Sans Pro Regular" panose="020B0503030403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Sustainability</a:t>
            </a:r>
            <a:r>
              <a:rPr lang="sv-SE" sz="2500">
                <a:solidFill>
                  <a:schemeClr val="bg1"/>
                </a:solidFill>
                <a:ea typeface="Source Sans Pro Regular" panose="020B0503030403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Guide (hallbarhetsguiden.se)</a:t>
            </a:r>
            <a:endParaRPr lang="sv-SE" sz="2500" kern="1200">
              <a:solidFill>
                <a:schemeClr val="bg1"/>
              </a:solidFill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defTabSz="914400"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Verktyg och metoder för cirkulär design: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err="1">
                <a:solidFill>
                  <a:schemeClr val="bg1"/>
                </a:solidFill>
                <a:ea typeface="Source Sans Pro Regular" panose="020B0503030403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Methods</a:t>
            </a:r>
            <a:r>
              <a:rPr lang="sv-SE" sz="2500">
                <a:solidFill>
                  <a:schemeClr val="bg1"/>
                </a:solidFill>
                <a:ea typeface="Source Sans Pro Regular" panose="020B0503030403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(circulardesignguide.com)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A0BFC810-DDC5-FF42-A357-8FEC7FE18810}"/>
              </a:ext>
            </a:extLst>
          </p:cNvPr>
          <p:cNvSpPr txBox="1"/>
          <p:nvPr/>
        </p:nvSpPr>
        <p:spPr>
          <a:xfrm>
            <a:off x="17489923" y="6079690"/>
            <a:ext cx="5471677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sv-SE" sz="27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PSYKOLOGIN BAKOM KREATIVITET</a:t>
            </a:r>
          </a:p>
          <a:p>
            <a:pPr defTabSz="914400">
              <a:defRPr/>
            </a:pPr>
            <a:endParaRPr lang="sv-SE" sz="27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Forskning: Därför gör orädda arbetsplatser succé (Amy Edmondson):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https://chef.se/forskning-darfor-ar-oradda-chefer-mer-framgangsrika/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500" b="1">
                <a:solidFill>
                  <a:schemeClr val="bg1"/>
                </a:solidFill>
                <a:cs typeface="Arial" panose="020B0604020202020204" pitchFamily="34" charset="0"/>
              </a:rPr>
              <a:t>Växande och låst tankesätt förklaras: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Source Sans Pro Regular" panose="020B0503030403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https://www.youtube.com/watch?v=cZzUcM5xMCc</a:t>
            </a:r>
            <a:endParaRPr kumimoji="0" lang="sv-SE" sz="2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Source Sans Pro Regular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3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ild 38">
            <a:extLst>
              <a:ext uri="{FF2B5EF4-FFF2-40B4-BE49-F238E27FC236}">
                <a16:creationId xmlns:a16="http://schemas.microsoft.com/office/drawing/2014/main" id="{F2AA293E-927D-9440-B558-07DF9CFEC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81065" y="1227231"/>
            <a:ext cx="6287748" cy="4492992"/>
          </a:xfrm>
          <a:prstGeom prst="rect">
            <a:avLst/>
          </a:prstGeo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B280601-C923-634F-89BA-637C83F320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ts val="702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6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Samla tankarna</a:t>
            </a:r>
          </a:p>
        </p:txBody>
      </p:sp>
      <p:sp>
        <p:nvSpPr>
          <p:cNvPr id="34" name="Platshållare för text 33">
            <a:extLst>
              <a:ext uri="{FF2B5EF4-FFF2-40B4-BE49-F238E27FC236}">
                <a16:creationId xmlns:a16="http://schemas.microsoft.com/office/drawing/2014/main" id="{7529C571-7C11-594E-B7FF-1996D409D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5 min</a:t>
            </a:r>
          </a:p>
        </p:txBody>
      </p:sp>
      <p:sp>
        <p:nvSpPr>
          <p:cNvPr id="38" name="Platshållare för text 37">
            <a:extLst>
              <a:ext uri="{FF2B5EF4-FFF2-40B4-BE49-F238E27FC236}">
                <a16:creationId xmlns:a16="http://schemas.microsoft.com/office/drawing/2014/main" id="{68B745E4-3CB8-7740-B450-6ABAB9C6ACB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35" name="Platshållare för text 34">
            <a:extLst>
              <a:ext uri="{FF2B5EF4-FFF2-40B4-BE49-F238E27FC236}">
                <a16:creationId xmlns:a16="http://schemas.microsoft.com/office/drawing/2014/main" id="{B98678B7-B0B1-0B40-9B0F-6139464BA0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382171" cy="537215"/>
          </a:xfrm>
        </p:spPr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41" name="Platshållare för text 8">
            <a:extLst>
              <a:ext uri="{FF2B5EF4-FFF2-40B4-BE49-F238E27FC236}">
                <a16:creationId xmlns:a16="http://schemas.microsoft.com/office/drawing/2014/main" id="{4DF5E613-E822-5140-86E9-504FEFE873D0}"/>
              </a:ext>
            </a:extLst>
          </p:cNvPr>
          <p:cNvSpPr txBox="1">
            <a:spLocks/>
          </p:cNvSpPr>
          <p:nvPr/>
        </p:nvSpPr>
        <p:spPr>
          <a:xfrm>
            <a:off x="17203860" y="2131582"/>
            <a:ext cx="4234030" cy="27977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3100" b="1" i="0" dirty="0"/>
              <a:t>Kopiera in din valda film i </a:t>
            </a:r>
            <a:r>
              <a:rPr lang="sv-SE" sz="3100" b="1" i="0" dirty="0" err="1"/>
              <a:t>PPTn</a:t>
            </a:r>
            <a:r>
              <a:rPr lang="sv-SE" sz="3100" b="1" i="0" dirty="0"/>
              <a:t> på sidan 12 (Min spaning) så att du kan dela den med gruppen!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8DAF09-BBE9-BF4C-BB5A-5A43CF4148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1" y="4702287"/>
            <a:ext cx="9451800" cy="537216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Innan du genomför mötet med din grupp får du gärna kort reflektera kring den övning du valt: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642A2C67-C946-604E-8ABE-E0F5B6C430D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 lIns="91440" tIns="45720" rIns="91440" bIns="45720" anchor="t"/>
          <a:lstStyle/>
          <a:p>
            <a:r>
              <a:rPr lang="sv-SE" i="0"/>
              <a:t>Vilket exempel valde du? Skriv här:</a:t>
            </a:r>
          </a:p>
          <a:p>
            <a:endParaRPr lang="sv-SE" i="0"/>
          </a:p>
          <a:p>
            <a:r>
              <a:rPr lang="sv-SE" i="0"/>
              <a:t>Varför tycker du att det var mest relevant eller inspirerande för din arbetsgrupp? Skriv här:</a:t>
            </a:r>
          </a:p>
          <a:p>
            <a:endParaRPr lang="sv-SE" i="0"/>
          </a:p>
          <a:p>
            <a:endParaRPr lang="sv-SE" i="0"/>
          </a:p>
          <a:p>
            <a:endParaRPr lang="sv-SE" i="0"/>
          </a:p>
          <a:p>
            <a:endParaRPr lang="sv-SE" i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F279438-67E5-8A46-B1CD-DF590AF4A41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i="0"/>
              <a:t>Andra reflektioner? Skriv här:</a:t>
            </a:r>
          </a:p>
          <a:p>
            <a:endParaRPr lang="sv-SE" i="0"/>
          </a:p>
          <a:p>
            <a:endParaRPr lang="sv-SE" i="0"/>
          </a:p>
        </p:txBody>
      </p:sp>
      <p:pic>
        <p:nvPicPr>
          <p:cNvPr id="53" name="Bild">
            <a:extLst>
              <a:ext uri="{FF2B5EF4-FFF2-40B4-BE49-F238E27FC236}">
                <a16:creationId xmlns:a16="http://schemas.microsoft.com/office/drawing/2014/main" id="{8BB679A4-DF9D-634C-A32F-7868E1F19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37A0100E-EF30-6448-9053-36FF0DAA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1545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Pröva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/>
              <a:t>55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F4EC9C06-BB41-C74F-BE1E-A79A79082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1280" y="1295063"/>
            <a:ext cx="1209727" cy="5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36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30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6D3D86"/>
      </a:accent1>
      <a:accent2>
        <a:srgbClr val="9659D3"/>
      </a:accent2>
      <a:accent3>
        <a:srgbClr val="D669FF"/>
      </a:accent3>
      <a:accent4>
        <a:srgbClr val="6D3D86"/>
      </a:accent4>
      <a:accent5>
        <a:srgbClr val="9558D3"/>
      </a:accent5>
      <a:accent6>
        <a:srgbClr val="D669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Samverka_1." id="{8540AD5A-16B7-4F4D-9D12-0F6686FE3718}" vid="{E8F72401-2F0E-7640-B7A7-1BBC075D47B6}"/>
    </a:ext>
  </a:extLst>
</a:theme>
</file>

<file path=ppt/theme/theme2.xml><?xml version="1.0" encoding="utf-8"?>
<a:theme xmlns:a="http://schemas.openxmlformats.org/drawingml/2006/main" name="1_Office-tema">
  <a:themeElements>
    <a:clrScheme name="Egen 30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6D3D86"/>
      </a:accent1>
      <a:accent2>
        <a:srgbClr val="9659D3"/>
      </a:accent2>
      <a:accent3>
        <a:srgbClr val="D669FF"/>
      </a:accent3>
      <a:accent4>
        <a:srgbClr val="6D3D86"/>
      </a:accent4>
      <a:accent5>
        <a:srgbClr val="9558D3"/>
      </a:accent5>
      <a:accent6>
        <a:srgbClr val="D669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Samverka_1." id="{8540AD5A-16B7-4F4D-9D12-0F6686FE3718}" vid="{40A6FEAB-CAA5-9842-BEB5-503B3E8A3D47}"/>
    </a:ext>
  </a:extLst>
</a:theme>
</file>

<file path=ppt/theme/theme3.xml><?xml version="1.0" encoding="utf-8"?>
<a:theme xmlns:a="http://schemas.openxmlformats.org/drawingml/2006/main" name="2_Office-tema">
  <a:themeElements>
    <a:clrScheme name="Egen 30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6D3D86"/>
      </a:accent1>
      <a:accent2>
        <a:srgbClr val="9659D3"/>
      </a:accent2>
      <a:accent3>
        <a:srgbClr val="D669FF"/>
      </a:accent3>
      <a:accent4>
        <a:srgbClr val="6D3D86"/>
      </a:accent4>
      <a:accent5>
        <a:srgbClr val="9558D3"/>
      </a:accent5>
      <a:accent6>
        <a:srgbClr val="D669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Samverka_1." id="{8540AD5A-16B7-4F4D-9D12-0F6686FE3718}" vid="{15A908F9-FDB6-3242-A6E6-83ED16206808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B2082C8-8780-4CBE-B336-C8B38492E9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52A64-4CCD-4966-8E35-9CD1BCA27DED}"/>
</file>

<file path=customXml/itemProps3.xml><?xml version="1.0" encoding="utf-8"?>
<ds:datastoreItem xmlns:ds="http://schemas.openxmlformats.org/officeDocument/2006/customXml" ds:itemID="{0C1E33B7-658D-4DF2-8F5F-BB027336FC9B}">
  <ds:schemaRefs>
    <ds:schemaRef ds:uri="http://schemas.microsoft.com/office/2006/metadata/properties"/>
    <ds:schemaRef ds:uri="http://schemas.microsoft.com/office/infopath/2007/PartnerControls"/>
    <ds:schemaRef ds:uri="bbf57927-146e-4af1-8a22-58b8ad685837"/>
    <ds:schemaRef ds:uri="f76a4e4c-2db2-462f-9ed3-409335a41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2646</TotalTime>
  <Words>1411</Words>
  <Application>Microsoft Macintosh PowerPoint</Application>
  <PresentationFormat>Anpassad</PresentationFormat>
  <Paragraphs>222</Paragraphs>
  <Slides>21</Slides>
  <Notes>19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Tänka nytt</vt:lpstr>
      <vt:lpstr>Övningens steg</vt:lpstr>
      <vt:lpstr>Börja</vt:lpstr>
      <vt:lpstr>Tänka nytt!</vt:lpstr>
      <vt:lpstr>Förbered grupptest</vt:lpstr>
      <vt:lpstr>Tips och länkar</vt:lpstr>
      <vt:lpstr>Tips och länkar forts.</vt:lpstr>
      <vt:lpstr>Samla tankarna</vt:lpstr>
      <vt:lpstr>Pröva</vt:lpstr>
      <vt:lpstr>Möte</vt:lpstr>
      <vt:lpstr>Min spaning</vt:lpstr>
      <vt:lpstr>Till nästa gång!</vt:lpstr>
      <vt:lpstr>Andra mötet</vt:lpstr>
      <vt:lpstr>Välkomna tillbaka!</vt:lpstr>
      <vt:lpstr>Dela insikter</vt:lpstr>
      <vt:lpstr>Avrunda</vt:lpstr>
      <vt:lpstr>Bra jobbat!</vt:lpstr>
      <vt:lpstr>Utveckla</vt:lpstr>
      <vt:lpstr>Tips till ledaren</vt:lpstr>
      <vt:lpstr>Hur var det?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Petra Blomberg</cp:lastModifiedBy>
  <cp:revision>320</cp:revision>
  <dcterms:created xsi:type="dcterms:W3CDTF">2022-10-10T08:04:23Z</dcterms:created>
  <dcterms:modified xsi:type="dcterms:W3CDTF">2022-12-11T08:41:19Z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698200.000000000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