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2"/>
  </p:notesMasterIdLst>
  <p:sldIdLst>
    <p:sldId id="270" r:id="rId7"/>
    <p:sldId id="271" r:id="rId8"/>
    <p:sldId id="272" r:id="rId9"/>
    <p:sldId id="268" r:id="rId10"/>
    <p:sldId id="294" r:id="rId11"/>
    <p:sldId id="258" r:id="rId12"/>
    <p:sldId id="303" r:id="rId13"/>
    <p:sldId id="304" r:id="rId14"/>
    <p:sldId id="279" r:id="rId15"/>
    <p:sldId id="296" r:id="rId16"/>
    <p:sldId id="293" r:id="rId17"/>
    <p:sldId id="300" r:id="rId18"/>
    <p:sldId id="292" r:id="rId19"/>
    <p:sldId id="306" r:id="rId20"/>
    <p:sldId id="302" r:id="rId21"/>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3" autoAdjust="0"/>
    <p:restoredTop sz="96141"/>
  </p:normalViewPr>
  <p:slideViewPr>
    <p:cSldViewPr snapToGrid="0">
      <p:cViewPr varScale="1">
        <p:scale>
          <a:sx n="74" d="100"/>
          <a:sy n="74" d="100"/>
        </p:scale>
        <p:origin x="1016" y="216"/>
      </p:cViewPr>
      <p:guideLst>
        <p:guide pos="2259"/>
        <p:guide orient="horz" pos="4320"/>
      </p:guideLst>
    </p:cSldViewPr>
  </p:slideViewPr>
  <p:outlineViewPr>
    <p:cViewPr>
      <p:scale>
        <a:sx n="33" d="100"/>
        <a:sy n="33" d="100"/>
      </p:scale>
      <p:origin x="0" y="-11040"/>
    </p:cViewPr>
  </p:outlineViewPr>
  <p:notesTextViewPr>
    <p:cViewPr>
      <p:scale>
        <a:sx n="1" d="1"/>
        <a:sy n="1" d="1"/>
      </p:scale>
      <p:origin x="0" y="0"/>
    </p:cViewPr>
  </p:notesTextViewPr>
  <p:notesViewPr>
    <p:cSldViewPr snapToGrid="0">
      <p:cViewPr varScale="1">
        <p:scale>
          <a:sx n="121" d="100"/>
          <a:sy n="121" d="100"/>
        </p:scale>
        <p:origin x="365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1288728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181869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111640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420991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1818691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185260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06361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352741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85260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37951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2030962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svg"/><Relationship Id="rId7" Type="http://schemas.openxmlformats.org/officeDocument/2006/relationships/image" Target="../media/image5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2.svg"/><Relationship Id="rId5" Type="http://schemas.openxmlformats.org/officeDocument/2006/relationships/image" Target="../media/image48.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3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svg"/><Relationship Id="rId7" Type="http://schemas.openxmlformats.org/officeDocument/2006/relationships/image" Target="../media/image38.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5.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8.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7.png"/><Relationship Id="rId16"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2.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svg"/><Relationship Id="rId14" Type="http://schemas.openxmlformats.org/officeDocument/2006/relationships/image" Target="../media/image6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svg"/><Relationship Id="rId3" Type="http://schemas.openxmlformats.org/officeDocument/2006/relationships/image" Target="../media/image57.svg"/><Relationship Id="rId7" Type="http://schemas.openxmlformats.org/officeDocument/2006/relationships/image" Target="../media/image69.svg"/><Relationship Id="rId12"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8.png"/><Relationship Id="rId11" Type="http://schemas.openxmlformats.org/officeDocument/2006/relationships/image" Target="../media/image63.sv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70.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72.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2.svg"/><Relationship Id="rId3" Type="http://schemas.openxmlformats.org/officeDocument/2006/relationships/image" Target="../media/image77.svg"/><Relationship Id="rId7" Type="http://schemas.openxmlformats.org/officeDocument/2006/relationships/image" Target="../media/image4.svg"/><Relationship Id="rId12"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80.png"/><Relationship Id="rId11" Type="http://schemas.openxmlformats.org/officeDocument/2006/relationships/image" Target="../media/image70.svg"/><Relationship Id="rId5" Type="http://schemas.openxmlformats.org/officeDocument/2006/relationships/image" Target="../media/image79.svg"/><Relationship Id="rId10" Type="http://schemas.openxmlformats.org/officeDocument/2006/relationships/image" Target="../media/image66.png"/><Relationship Id="rId4" Type="http://schemas.openxmlformats.org/officeDocument/2006/relationships/image" Target="../media/image78.png"/><Relationship Id="rId9" Type="http://schemas.openxmlformats.org/officeDocument/2006/relationships/image" Target="../media/image63.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4.svg"/><Relationship Id="rId7" Type="http://schemas.openxmlformats.org/officeDocument/2006/relationships/image" Target="../media/image38.svg"/><Relationship Id="rId2" Type="http://schemas.openxmlformats.org/officeDocument/2006/relationships/image" Target="../media/image8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89.png"/><Relationship Id="rId1" Type="http://schemas.openxmlformats.org/officeDocument/2006/relationships/slideMaster" Target="../slideMasters/slideMaster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Master" Target="../slideMasters/slideMaster2.xml"/><Relationship Id="rId5" Type="http://schemas.openxmlformats.org/officeDocument/2006/relationships/image" Target="../media/image103.svg"/><Relationship Id="rId4" Type="http://schemas.openxmlformats.org/officeDocument/2006/relationships/image" Target="../media/image102.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emf"/><Relationship Id="rId7" Type="http://schemas.openxmlformats.org/officeDocument/2006/relationships/image" Target="../media/image109.png"/><Relationship Id="rId2" Type="http://schemas.openxmlformats.org/officeDocument/2006/relationships/image" Target="../media/image104.emf"/><Relationship Id="rId1" Type="http://schemas.openxmlformats.org/officeDocument/2006/relationships/slideMaster" Target="../slideMasters/slideMaster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34.png"/><Relationship Id="rId21" Type="http://schemas.openxmlformats.org/officeDocument/2006/relationships/image" Target="../media/image130.svg"/><Relationship Id="rId42" Type="http://schemas.openxmlformats.org/officeDocument/2006/relationships/image" Target="../media/image62.png"/><Relationship Id="rId47" Type="http://schemas.openxmlformats.org/officeDocument/2006/relationships/image" Target="../media/image79.svg"/><Relationship Id="rId63" Type="http://schemas.openxmlformats.org/officeDocument/2006/relationships/image" Target="../media/image162.svg"/><Relationship Id="rId68" Type="http://schemas.openxmlformats.org/officeDocument/2006/relationships/image" Target="../media/image167.png"/><Relationship Id="rId84" Type="http://schemas.openxmlformats.org/officeDocument/2006/relationships/image" Target="../media/image183.png"/><Relationship Id="rId89" Type="http://schemas.openxmlformats.org/officeDocument/2006/relationships/image" Target="../media/image188.svg"/><Relationship Id="rId16" Type="http://schemas.openxmlformats.org/officeDocument/2006/relationships/image" Target="../media/image125.png"/><Relationship Id="rId11" Type="http://schemas.openxmlformats.org/officeDocument/2006/relationships/image" Target="../media/image120.svg"/><Relationship Id="rId32" Type="http://schemas.openxmlformats.org/officeDocument/2006/relationships/image" Target="../media/image139.png"/><Relationship Id="rId37" Type="http://schemas.openxmlformats.org/officeDocument/2006/relationships/image" Target="../media/image143.svg"/><Relationship Id="rId53" Type="http://schemas.openxmlformats.org/officeDocument/2006/relationships/image" Target="../media/image30.svg"/><Relationship Id="rId58" Type="http://schemas.openxmlformats.org/officeDocument/2006/relationships/image" Target="../media/image157.png"/><Relationship Id="rId74" Type="http://schemas.openxmlformats.org/officeDocument/2006/relationships/image" Target="../media/image173.png"/><Relationship Id="rId79" Type="http://schemas.openxmlformats.org/officeDocument/2006/relationships/image" Target="../media/image178.svg"/><Relationship Id="rId102" Type="http://schemas.openxmlformats.org/officeDocument/2006/relationships/image" Target="../media/image201.png"/><Relationship Id="rId5" Type="http://schemas.openxmlformats.org/officeDocument/2006/relationships/image" Target="../media/image114.svg"/><Relationship Id="rId90" Type="http://schemas.openxmlformats.org/officeDocument/2006/relationships/image" Target="../media/image189.png"/><Relationship Id="rId95" Type="http://schemas.openxmlformats.org/officeDocument/2006/relationships/image" Target="../media/image194.svg"/><Relationship Id="rId22" Type="http://schemas.openxmlformats.org/officeDocument/2006/relationships/image" Target="../media/image131.png"/><Relationship Id="rId27" Type="http://schemas.openxmlformats.org/officeDocument/2006/relationships/image" Target="../media/image135.svg"/><Relationship Id="rId43" Type="http://schemas.openxmlformats.org/officeDocument/2006/relationships/image" Target="../media/image148.svg"/><Relationship Id="rId48" Type="http://schemas.openxmlformats.org/officeDocument/2006/relationships/image" Target="../media/image53.png"/><Relationship Id="rId64" Type="http://schemas.openxmlformats.org/officeDocument/2006/relationships/image" Target="../media/image163.png"/><Relationship Id="rId69" Type="http://schemas.openxmlformats.org/officeDocument/2006/relationships/image" Target="../media/image168.svg"/><Relationship Id="rId80" Type="http://schemas.openxmlformats.org/officeDocument/2006/relationships/image" Target="../media/image179.png"/><Relationship Id="rId85" Type="http://schemas.openxmlformats.org/officeDocument/2006/relationships/image" Target="../media/image184.svg"/><Relationship Id="rId12" Type="http://schemas.openxmlformats.org/officeDocument/2006/relationships/image" Target="../media/image121.png"/><Relationship Id="rId17" Type="http://schemas.openxmlformats.org/officeDocument/2006/relationships/image" Target="../media/image126.svg"/><Relationship Id="rId33" Type="http://schemas.openxmlformats.org/officeDocument/2006/relationships/image" Target="../media/image140.svg"/><Relationship Id="rId38" Type="http://schemas.openxmlformats.org/officeDocument/2006/relationships/image" Target="../media/image144.png"/><Relationship Id="rId59" Type="http://schemas.openxmlformats.org/officeDocument/2006/relationships/image" Target="../media/image158.svg"/><Relationship Id="rId103" Type="http://schemas.openxmlformats.org/officeDocument/2006/relationships/image" Target="../media/image202.svg"/><Relationship Id="rId20" Type="http://schemas.openxmlformats.org/officeDocument/2006/relationships/image" Target="../media/image129.png"/><Relationship Id="rId41" Type="http://schemas.openxmlformats.org/officeDocument/2006/relationships/image" Target="../media/image147.svg"/><Relationship Id="rId54" Type="http://schemas.openxmlformats.org/officeDocument/2006/relationships/image" Target="../media/image153.png"/><Relationship Id="rId62" Type="http://schemas.openxmlformats.org/officeDocument/2006/relationships/image" Target="../media/image161.png"/><Relationship Id="rId70" Type="http://schemas.openxmlformats.org/officeDocument/2006/relationships/image" Target="../media/image169.png"/><Relationship Id="rId75" Type="http://schemas.openxmlformats.org/officeDocument/2006/relationships/image" Target="../media/image174.svg"/><Relationship Id="rId83" Type="http://schemas.openxmlformats.org/officeDocument/2006/relationships/image" Target="../media/image182.svg"/><Relationship Id="rId88" Type="http://schemas.openxmlformats.org/officeDocument/2006/relationships/image" Target="../media/image187.png"/><Relationship Id="rId91" Type="http://schemas.openxmlformats.org/officeDocument/2006/relationships/image" Target="../media/image190.svg"/><Relationship Id="rId96" Type="http://schemas.openxmlformats.org/officeDocument/2006/relationships/image" Target="../media/image195.png"/><Relationship Id="rId1" Type="http://schemas.openxmlformats.org/officeDocument/2006/relationships/slideMaster" Target="../slideMasters/slideMaster3.xml"/><Relationship Id="rId6" Type="http://schemas.openxmlformats.org/officeDocument/2006/relationships/image" Target="../media/image115.png"/><Relationship Id="rId15" Type="http://schemas.openxmlformats.org/officeDocument/2006/relationships/image" Target="../media/image124.svg"/><Relationship Id="rId23" Type="http://schemas.openxmlformats.org/officeDocument/2006/relationships/image" Target="../media/image132.svg"/><Relationship Id="rId28" Type="http://schemas.openxmlformats.org/officeDocument/2006/relationships/image" Target="../media/image7.png"/><Relationship Id="rId36" Type="http://schemas.openxmlformats.org/officeDocument/2006/relationships/image" Target="../media/image74.png"/><Relationship Id="rId49" Type="http://schemas.openxmlformats.org/officeDocument/2006/relationships/image" Target="../media/image150.svg"/><Relationship Id="rId57" Type="http://schemas.openxmlformats.org/officeDocument/2006/relationships/image" Target="../media/image156.svg"/><Relationship Id="rId10" Type="http://schemas.openxmlformats.org/officeDocument/2006/relationships/image" Target="../media/image119.png"/><Relationship Id="rId31" Type="http://schemas.openxmlformats.org/officeDocument/2006/relationships/image" Target="../media/image138.svg"/><Relationship Id="rId44" Type="http://schemas.openxmlformats.org/officeDocument/2006/relationships/image" Target="../media/image3.png"/><Relationship Id="rId52" Type="http://schemas.openxmlformats.org/officeDocument/2006/relationships/image" Target="../media/image29.png"/><Relationship Id="rId60" Type="http://schemas.openxmlformats.org/officeDocument/2006/relationships/image" Target="../media/image159.png"/><Relationship Id="rId65" Type="http://schemas.openxmlformats.org/officeDocument/2006/relationships/image" Target="../media/image164.svg"/><Relationship Id="rId73" Type="http://schemas.openxmlformats.org/officeDocument/2006/relationships/image" Target="../media/image172.svg"/><Relationship Id="rId78" Type="http://schemas.openxmlformats.org/officeDocument/2006/relationships/image" Target="../media/image177.png"/><Relationship Id="rId81" Type="http://schemas.openxmlformats.org/officeDocument/2006/relationships/image" Target="../media/image180.svg"/><Relationship Id="rId86" Type="http://schemas.openxmlformats.org/officeDocument/2006/relationships/image" Target="../media/image185.png"/><Relationship Id="rId94" Type="http://schemas.openxmlformats.org/officeDocument/2006/relationships/image" Target="../media/image193.png"/><Relationship Id="rId99" Type="http://schemas.openxmlformats.org/officeDocument/2006/relationships/image" Target="../media/image198.svg"/><Relationship Id="rId101" Type="http://schemas.openxmlformats.org/officeDocument/2006/relationships/image" Target="../media/image200.svg"/><Relationship Id="rId4" Type="http://schemas.openxmlformats.org/officeDocument/2006/relationships/image" Target="../media/image113.png"/><Relationship Id="rId9" Type="http://schemas.openxmlformats.org/officeDocument/2006/relationships/image" Target="../media/image118.svg"/><Relationship Id="rId13" Type="http://schemas.openxmlformats.org/officeDocument/2006/relationships/image" Target="../media/image122.svg"/><Relationship Id="rId18" Type="http://schemas.openxmlformats.org/officeDocument/2006/relationships/image" Target="../media/image127.png"/><Relationship Id="rId39" Type="http://schemas.openxmlformats.org/officeDocument/2006/relationships/image" Target="../media/image145.svg"/><Relationship Id="rId34" Type="http://schemas.openxmlformats.org/officeDocument/2006/relationships/image" Target="../media/image141.png"/><Relationship Id="rId50" Type="http://schemas.openxmlformats.org/officeDocument/2006/relationships/image" Target="../media/image151.png"/><Relationship Id="rId55" Type="http://schemas.openxmlformats.org/officeDocument/2006/relationships/image" Target="../media/image154.svg"/><Relationship Id="rId76" Type="http://schemas.openxmlformats.org/officeDocument/2006/relationships/image" Target="../media/image175.png"/><Relationship Id="rId97" Type="http://schemas.openxmlformats.org/officeDocument/2006/relationships/image" Target="../media/image196.svg"/><Relationship Id="rId104" Type="http://schemas.openxmlformats.org/officeDocument/2006/relationships/image" Target="../media/image203.png"/><Relationship Id="rId7" Type="http://schemas.openxmlformats.org/officeDocument/2006/relationships/image" Target="../media/image116.svg"/><Relationship Id="rId71" Type="http://schemas.openxmlformats.org/officeDocument/2006/relationships/image" Target="../media/image170.svg"/><Relationship Id="rId92" Type="http://schemas.openxmlformats.org/officeDocument/2006/relationships/image" Target="../media/image191.png"/><Relationship Id="rId2" Type="http://schemas.openxmlformats.org/officeDocument/2006/relationships/image" Target="../media/image111.png"/><Relationship Id="rId29" Type="http://schemas.openxmlformats.org/officeDocument/2006/relationships/image" Target="../media/image136.svg"/><Relationship Id="rId24" Type="http://schemas.openxmlformats.org/officeDocument/2006/relationships/image" Target="../media/image98.png"/><Relationship Id="rId40" Type="http://schemas.openxmlformats.org/officeDocument/2006/relationships/image" Target="../media/image146.png"/><Relationship Id="rId45" Type="http://schemas.openxmlformats.org/officeDocument/2006/relationships/image" Target="../media/image149.svg"/><Relationship Id="rId66" Type="http://schemas.openxmlformats.org/officeDocument/2006/relationships/image" Target="../media/image165.png"/><Relationship Id="rId87" Type="http://schemas.openxmlformats.org/officeDocument/2006/relationships/image" Target="../media/image186.svg"/><Relationship Id="rId61" Type="http://schemas.openxmlformats.org/officeDocument/2006/relationships/image" Target="../media/image160.svg"/><Relationship Id="rId82" Type="http://schemas.openxmlformats.org/officeDocument/2006/relationships/image" Target="../media/image181.png"/><Relationship Id="rId19" Type="http://schemas.openxmlformats.org/officeDocument/2006/relationships/image" Target="../media/image128.svg"/><Relationship Id="rId14" Type="http://schemas.openxmlformats.org/officeDocument/2006/relationships/image" Target="../media/image123.png"/><Relationship Id="rId30" Type="http://schemas.openxmlformats.org/officeDocument/2006/relationships/image" Target="../media/image137.png"/><Relationship Id="rId35" Type="http://schemas.openxmlformats.org/officeDocument/2006/relationships/image" Target="../media/image142.svg"/><Relationship Id="rId56" Type="http://schemas.openxmlformats.org/officeDocument/2006/relationships/image" Target="../media/image155.png"/><Relationship Id="rId77" Type="http://schemas.openxmlformats.org/officeDocument/2006/relationships/image" Target="../media/image176.svg"/><Relationship Id="rId100" Type="http://schemas.openxmlformats.org/officeDocument/2006/relationships/image" Target="../media/image199.png"/><Relationship Id="rId105" Type="http://schemas.openxmlformats.org/officeDocument/2006/relationships/image" Target="../media/image204.svg"/><Relationship Id="rId8" Type="http://schemas.openxmlformats.org/officeDocument/2006/relationships/image" Target="../media/image117.png"/><Relationship Id="rId51" Type="http://schemas.openxmlformats.org/officeDocument/2006/relationships/image" Target="../media/image152.svg"/><Relationship Id="rId72" Type="http://schemas.openxmlformats.org/officeDocument/2006/relationships/image" Target="../media/image171.png"/><Relationship Id="rId93" Type="http://schemas.openxmlformats.org/officeDocument/2006/relationships/image" Target="../media/image192.svg"/><Relationship Id="rId98" Type="http://schemas.openxmlformats.org/officeDocument/2006/relationships/image" Target="../media/image197.png"/><Relationship Id="rId3" Type="http://schemas.openxmlformats.org/officeDocument/2006/relationships/image" Target="../media/image112.svg"/><Relationship Id="rId25" Type="http://schemas.openxmlformats.org/officeDocument/2006/relationships/image" Target="../media/image133.svg"/><Relationship Id="rId46" Type="http://schemas.openxmlformats.org/officeDocument/2006/relationships/image" Target="../media/image78.png"/><Relationship Id="rId67" Type="http://schemas.openxmlformats.org/officeDocument/2006/relationships/image" Target="../media/image166.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20.svg"/><Relationship Id="rId10"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7" name="Platshållare för text 2">
            <a:extLst>
              <a:ext uri="{FF2B5EF4-FFF2-40B4-BE49-F238E27FC236}">
                <a16:creationId xmlns:a16="http://schemas.microsoft.com/office/drawing/2014/main" id="{0316506F-DB30-6846-AE56-813D1F51AC18}"/>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38941353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7186190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80145142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778005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1395370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58979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901CB600-581D-4904-4874-EFBBA111E2BC}"/>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49C1B186-AB0A-78B6-2F55-E15051AC1D4E}"/>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FC2483F8-1DC6-9A09-6236-9C96C1C08423}"/>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93"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217150"/>
            <a:ext cx="6109706"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5973"/>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23C8F663-4D49-14C8-3BB6-1CAE6912C22B}"/>
              </a:ext>
            </a:extLst>
          </p:cNvPr>
          <p:cNvGrpSpPr/>
          <p:nvPr userDrawn="1"/>
        </p:nvGrpSpPr>
        <p:grpSpPr>
          <a:xfrm>
            <a:off x="-1585" y="10723418"/>
            <a:ext cx="24383998" cy="2992582"/>
            <a:chOff x="503853" y="11513630"/>
            <a:chExt cx="12192000" cy="1496291"/>
          </a:xfrm>
        </p:grpSpPr>
        <p:sp>
          <p:nvSpPr>
            <p:cNvPr id="3" name="Rektangel 2">
              <a:extLst>
                <a:ext uri="{FF2B5EF4-FFF2-40B4-BE49-F238E27FC236}">
                  <a16:creationId xmlns:a16="http://schemas.microsoft.com/office/drawing/2014/main" id="{4F2D1BB1-E25E-2486-48D6-9BCDEC0EF892}"/>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6" name="Bildobjekt 5" descr="Logga: HEJA Innovation.">
              <a:extLst>
                <a:ext uri="{FF2B5EF4-FFF2-40B4-BE49-F238E27FC236}">
                  <a16:creationId xmlns:a16="http://schemas.microsoft.com/office/drawing/2014/main" id="{2DF8FA4D-50B1-F681-DADF-FB5394C420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7" name="Picture 2" descr="Logga: Vinnova Sveriges innovationsmyndighet">
              <a:extLst>
                <a:ext uri="{FF2B5EF4-FFF2-40B4-BE49-F238E27FC236}">
                  <a16:creationId xmlns:a16="http://schemas.microsoft.com/office/drawing/2014/main" id="{FF616423-01C0-77EC-BB01-A7EDC8A691D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ga: Uppsala kommun">
              <a:extLst>
                <a:ext uri="{FF2B5EF4-FFF2-40B4-BE49-F238E27FC236}">
                  <a16:creationId xmlns:a16="http://schemas.microsoft.com/office/drawing/2014/main" id="{314863C9-7A7B-4BDF-BEE2-4E6B077A210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gga: Helsingborg stad">
              <a:extLst>
                <a:ext uri="{FF2B5EF4-FFF2-40B4-BE49-F238E27FC236}">
                  <a16:creationId xmlns:a16="http://schemas.microsoft.com/office/drawing/2014/main" id="{5BB8AA74-9A18-1484-76CB-174A7895400D}"/>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E86F2E36-D171-BB24-BC04-EF95A8C4F5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 name="Bild">
            <a:extLst>
              <a:ext uri="{FF2B5EF4-FFF2-40B4-BE49-F238E27FC236}">
                <a16:creationId xmlns:a16="http://schemas.microsoft.com/office/drawing/2014/main" id="{96D327B6-0FAB-43A7-B3CA-07137457DA7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5" name="Bild">
            <a:extLst>
              <a:ext uri="{FF2B5EF4-FFF2-40B4-BE49-F238E27FC236}">
                <a16:creationId xmlns:a16="http://schemas.microsoft.com/office/drawing/2014/main" id="{BD62FB42-9A86-BA71-3EFA-16798AD380D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7" name="Bild">
            <a:extLst>
              <a:ext uri="{FF2B5EF4-FFF2-40B4-BE49-F238E27FC236}">
                <a16:creationId xmlns:a16="http://schemas.microsoft.com/office/drawing/2014/main" id="{11844B32-8F85-103F-7D8C-D2E5249F534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8" name="Bild">
            <a:extLst>
              <a:ext uri="{FF2B5EF4-FFF2-40B4-BE49-F238E27FC236}">
                <a16:creationId xmlns:a16="http://schemas.microsoft.com/office/drawing/2014/main" id="{5FA6F7B7-5B09-54B8-A753-F033FB712A8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10" name="Bild">
            <a:extLst>
              <a:ext uri="{FF2B5EF4-FFF2-40B4-BE49-F238E27FC236}">
                <a16:creationId xmlns:a16="http://schemas.microsoft.com/office/drawing/2014/main" id="{83528A63-C9A5-1800-24E1-F8BF6ABC8A5A}"/>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1" name="Bild">
            <a:extLst>
              <a:ext uri="{FF2B5EF4-FFF2-40B4-BE49-F238E27FC236}">
                <a16:creationId xmlns:a16="http://schemas.microsoft.com/office/drawing/2014/main" id="{3AB3E434-C8B7-7A79-7E2E-70924B629C60}"/>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2" name="Bild 11">
            <a:extLst>
              <a:ext uri="{FF2B5EF4-FFF2-40B4-BE49-F238E27FC236}">
                <a16:creationId xmlns:a16="http://schemas.microsoft.com/office/drawing/2014/main" id="{A33088EB-7407-08F1-B3C4-9324B03261D4}"/>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3" name="Bild">
            <a:extLst>
              <a:ext uri="{FF2B5EF4-FFF2-40B4-BE49-F238E27FC236}">
                <a16:creationId xmlns:a16="http://schemas.microsoft.com/office/drawing/2014/main" id="{E345DED5-B394-D064-9965-548FEBDD7222}"/>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23" name="Bild 22">
            <a:extLst>
              <a:ext uri="{FF2B5EF4-FFF2-40B4-BE49-F238E27FC236}">
                <a16:creationId xmlns:a16="http://schemas.microsoft.com/office/drawing/2014/main" id="{43C1A0DE-812B-E112-A432-AEF485A22151}"/>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39" name="Bild 38">
            <a:extLst>
              <a:ext uri="{FF2B5EF4-FFF2-40B4-BE49-F238E27FC236}">
                <a16:creationId xmlns:a16="http://schemas.microsoft.com/office/drawing/2014/main" id="{8B0CFB22-783D-DDB1-E2B5-FE19738CD37B}"/>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4348F234-9768-CD8A-83B9-DA644F9CFD11}"/>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60B882E6-0FD1-537B-E4D8-5011D97AAB2D}"/>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3C84BCED-3FEF-41A6-11A4-FC054B352F42}"/>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B10CED0A-6F03-3125-8AE1-46F65D5C970B}"/>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699C5680-6FFD-144F-6114-8E8E5FEBECCD}"/>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6C4F5F56-9551-EBCD-F312-D28D699A253F}"/>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5F3036B2-9343-A48B-EF1E-B6017AC22F50}"/>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7ECB66B8-EBAC-71F1-02D6-CA548BC533E5}"/>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5AD5A818-D756-F03D-F05E-602F9B747220}"/>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F4836E48-1AD0-6F15-8446-37F9A335B175}"/>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ED2B1C7B-D0EC-2B3B-5DC5-8F080944E11C}"/>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38635A96-E02B-7D3C-267C-1159ADB59284}"/>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2F55E772-B8FA-44A3-6C9B-844C33331DF8}"/>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C81D8535-651A-7045-1830-8AB50C1FE4F7}"/>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729703A2-55CD-923F-5C0F-4EA3DE84DAF0}"/>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6C2F13A6-1961-E621-C758-A0AC0A0197E3}"/>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70020FA8-032F-3899-6059-9D280B52F042}"/>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0A5FE247-7167-D429-C090-1ECEDDB3FB10}"/>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31EEAFDC-18BE-E852-FEF6-5083CA2792E6}"/>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A2F78A40-E0B8-B998-2865-617A42A3DC8A}"/>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DF3321B1-B48F-72FE-1B83-D5F9590CF9D5}"/>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B7A80585-33D7-B972-5BCB-356980FE56F8}"/>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96D12C6E-0EC4-E550-F1F5-8EA192DD815B}"/>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26C7FB9A-C124-BA6B-713E-691EFA90FDF8}"/>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EF6CD01A-7FB6-B954-A2B1-87087C4D2F5E}"/>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281688E4-E710-DEF4-8198-C82DDA46CE0B}"/>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B4FD4933-DDD9-44F9-2C46-7412DF24D1A7}"/>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0A0A52C7-F223-DCF9-12B7-81423A452456}"/>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BD648857-1B31-A197-09C1-050930EFA1C4}"/>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EC0A489B-1665-ED50-44F6-95F238239AED}"/>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E4F78BBB-A291-3348-7CD4-1822B71340BD}"/>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994D4629-7567-3EA4-85BE-251A69B786D6}"/>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0D6A31F1-01C4-9256-7FD0-3680437A0428}"/>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BE94BD2E-0073-96F8-6D90-D2E67E7A5A8E}"/>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D1DEDAE6-C6BA-5730-D899-1EA2382295E8}"/>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EC6412A0-9F75-579E-1D1D-04D7F500C31B}"/>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0B99067F-5389-861D-455E-920424B25D9F}"/>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5FD4E21C-678C-3A33-CB1F-3DB8015D5FB9}"/>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60C59E08-6285-83B4-0450-FF534E23183B}"/>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B8EFC1B9-EE98-2DF3-68C6-36D1EBD15D6A}"/>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02A11A05-495B-CD1D-D313-388EF790B01D}"/>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E47C2477-0E04-22A9-BC00-FE197E3C1116}"/>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BFD9B78B-0DB7-8369-253C-592AC7BB8380}"/>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
        <p:nvSpPr>
          <p:cNvPr id="2" name="Platshållare för innehåll 28">
            <a:extLst>
              <a:ext uri="{FF2B5EF4-FFF2-40B4-BE49-F238E27FC236}">
                <a16:creationId xmlns:a16="http://schemas.microsoft.com/office/drawing/2014/main" id="{3BBFCD81-0D8B-CE16-62A8-8CECAE29631F}"/>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7134975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69745162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123980232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5774533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a:extLst>
              <a:ext uri="{FF2B5EF4-FFF2-40B4-BE49-F238E27FC236}">
                <a16:creationId xmlns:a16="http://schemas.microsoft.com/office/drawing/2014/main" id="{AFCF6BD7-736C-CE1A-B7B5-2D318976A2F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243444">
            <a:off x="20354021" y="10146936"/>
            <a:ext cx="2998594" cy="3850986"/>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03" r:id="rId5"/>
    <p:sldLayoutId id="2147483704" r:id="rId6"/>
    <p:sldLayoutId id="2147483705" r:id="rId7"/>
    <p:sldLayoutId id="2147483706" r:id="rId8"/>
    <p:sldLayoutId id="2147483664" r:id="rId9"/>
    <p:sldLayoutId id="2147483665" r:id="rId10"/>
    <p:sldLayoutId id="2147483707" r:id="rId11"/>
    <p:sldLayoutId id="2147483666" r:id="rId12"/>
    <p:sldLayoutId id="2147483667" r:id="rId13"/>
    <p:sldLayoutId id="2147483679" r:id="rId14"/>
    <p:sldLayoutId id="2147483712" r:id="rId15"/>
    <p:sldLayoutId id="2147483709" r:id="rId16"/>
    <p:sldLayoutId id="2147483708" r:id="rId17"/>
    <p:sldLayoutId id="2147483669" r:id="rId18"/>
    <p:sldLayoutId id="2147483710" r:id="rId19"/>
    <p:sldLayoutId id="2147483711" r:id="rId20"/>
    <p:sldLayoutId id="2147483670" r:id="rId21"/>
    <p:sldLayoutId id="2147483677" r:id="rId22"/>
    <p:sldLayoutId id="2147483682"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07.jpg"/><Relationship Id="rId4" Type="http://schemas.openxmlformats.org/officeDocument/2006/relationships/image" Target="../media/image206.svg"/></Relationships>
</file>

<file path=ppt/slides/_rels/slide10.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1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120.svg"/><Relationship Id="rId4" Type="http://schemas.openxmlformats.org/officeDocument/2006/relationships/image" Target="../media/image213.svg"/><Relationship Id="rId9" Type="http://schemas.openxmlformats.org/officeDocument/2006/relationships/image" Target="../media/image119.png"/></Relationships>
</file>

<file path=ppt/slides/_rels/slide11.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119.png"/><Relationship Id="rId7" Type="http://schemas.openxmlformats.org/officeDocument/2006/relationships/image" Target="../media/image2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3.svg"/><Relationship Id="rId5" Type="http://schemas.openxmlformats.org/officeDocument/2006/relationships/image" Target="../media/image212.png"/><Relationship Id="rId10" Type="http://schemas.openxmlformats.org/officeDocument/2006/relationships/image" Target="../media/image54.svg"/><Relationship Id="rId4" Type="http://schemas.openxmlformats.org/officeDocument/2006/relationships/image" Target="../media/image120.sv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11.svg"/></Relationships>
</file>

<file path=ppt/slides/_rels/slide14.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19.png"/><Relationship Id="rId7" Type="http://schemas.openxmlformats.org/officeDocument/2006/relationships/image" Target="../media/image21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0.svg"/></Relationships>
</file>

<file path=ppt/slides/_rels/slide15.xml.rels><?xml version="1.0" encoding="UTF-8" standalone="yes"?>
<Relationships xmlns="http://schemas.openxmlformats.org/package/2006/relationships"><Relationship Id="rId3" Type="http://schemas.openxmlformats.org/officeDocument/2006/relationships/hyperlink" Target="http://www.hejainnovation.se/"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09.svg"/><Relationship Id="rId5" Type="http://schemas.openxmlformats.org/officeDocument/2006/relationships/image" Target="../media/image129.png"/><Relationship Id="rId4" Type="http://schemas.openxmlformats.org/officeDocument/2006/relationships/image" Target="../media/image208.svg"/></Relationships>
</file>

<file path=ppt/slides/_rels/slide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11.svg"/></Relationships>
</file>

<file path=ppt/slides/_rels/slide4.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2.png"/><Relationship Id="rId7"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13.svg"/></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12.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218.svg"/><Relationship Id="rId4" Type="http://schemas.openxmlformats.org/officeDocument/2006/relationships/image" Target="../media/image213.svg"/><Relationship Id="rId9" Type="http://schemas.openxmlformats.org/officeDocument/2006/relationships/image" Target="../media/image217.png"/></Relationships>
</file>

<file path=ppt/slides/_rels/slide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innovationsguiden.se/" TargetMode="External"/><Relationship Id="rId7" Type="http://schemas.openxmlformats.org/officeDocument/2006/relationships/image" Target="../media/image213.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2.png"/><Relationship Id="rId11" Type="http://schemas.openxmlformats.org/officeDocument/2006/relationships/image" Target="../media/image218.svg"/><Relationship Id="rId5" Type="http://schemas.openxmlformats.org/officeDocument/2006/relationships/hyperlink" Target="http://nesta.org.uk/" TargetMode="External"/><Relationship Id="rId10" Type="http://schemas.openxmlformats.org/officeDocument/2006/relationships/image" Target="../media/image217.png"/><Relationship Id="rId4" Type="http://schemas.openxmlformats.org/officeDocument/2006/relationships/hyperlink" Target="https://svid.se/" TargetMode="External"/><Relationship Id="rId9" Type="http://schemas.openxmlformats.org/officeDocument/2006/relationships/image" Target="../media/image216.svg"/></Relationships>
</file>

<file path=ppt/slides/_rels/slide7.xml.rels><?xml version="1.0" encoding="UTF-8" standalone="yes"?>
<Relationships xmlns="http://schemas.openxmlformats.org/package/2006/relationships"><Relationship Id="rId8" Type="http://schemas.openxmlformats.org/officeDocument/2006/relationships/image" Target="../media/image218.svg"/><Relationship Id="rId3" Type="http://schemas.openxmlformats.org/officeDocument/2006/relationships/image" Target="../media/image212.png"/><Relationship Id="rId7" Type="http://schemas.openxmlformats.org/officeDocument/2006/relationships/image" Target="../media/image2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6.svg"/><Relationship Id="rId5" Type="http://schemas.openxmlformats.org/officeDocument/2006/relationships/image" Target="../media/image115.png"/><Relationship Id="rId4" Type="http://schemas.openxmlformats.org/officeDocument/2006/relationships/image" Target="../media/image213.svg"/></Relationships>
</file>

<file path=ppt/slides/_rels/slide8.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2.png"/><Relationship Id="rId7"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6.svg"/><Relationship Id="rId5" Type="http://schemas.openxmlformats.org/officeDocument/2006/relationships/image" Target="../media/image115.png"/><Relationship Id="rId10" Type="http://schemas.openxmlformats.org/officeDocument/2006/relationships/image" Target="../media/image218.svg"/><Relationship Id="rId4" Type="http://schemas.openxmlformats.org/officeDocument/2006/relationships/image" Target="../media/image213.svg"/><Relationship Id="rId9" Type="http://schemas.openxmlformats.org/officeDocument/2006/relationships/image" Target="../media/image217.png"/></Relationships>
</file>

<file path=ppt/slides/_rels/slide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21.svg"/><Relationship Id="rId5" Type="http://schemas.openxmlformats.org/officeDocument/2006/relationships/image" Target="../media/image220.png"/><Relationship Id="rId4" Type="http://schemas.openxmlformats.org/officeDocument/2006/relationships/image" Target="../media/image20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Frigör resurser</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a:lstStyle/>
          <a:p>
            <a:r>
              <a:rPr lang="sv-SE" dirty="0"/>
              <a:t>1 timme</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sz="4400" dirty="0">
                <a:latin typeface="Source Sans Pro Regular"/>
                <a:ea typeface="Source Sans Pro Regular"/>
              </a:rPr>
              <a:t>Någon behöver se till att det finns bra förutsättningarna för innovationsarbete. En möjliggörare!</a:t>
            </a:r>
            <a:endParaRPr lang="sv-SE" sz="4400" dirty="0"/>
          </a:p>
          <a:p>
            <a:endParaRPr lang="sv-SE" dirty="0"/>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0" name="Platshållare för bild 2">
            <a:extLst>
              <a:ext uri="{FF2B5EF4-FFF2-40B4-BE49-F238E27FC236}">
                <a16:creationId xmlns:a16="http://schemas.microsoft.com/office/drawing/2014/main" id="{DDE56BC3-3F31-1443-A51D-97D26B33B8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9550" r="9550"/>
          <a:stretch/>
        </p:blipFill>
        <p:spPr>
          <a:xfrm>
            <a:off x="12191205" y="0"/>
            <a:ext cx="12191208" cy="13716000"/>
          </a:xfrm>
          <a:prstGeom prst="rect">
            <a:avLst/>
          </a:prstGeom>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tshållare för innehåll 52">
            <a:extLst>
              <a:ext uri="{FF2B5EF4-FFF2-40B4-BE49-F238E27FC236}">
                <a16:creationId xmlns:a16="http://schemas.microsoft.com/office/drawing/2014/main" id="{DAE13138-0DCE-A347-B9E2-A1E709697F8B}"/>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Resurser</a:t>
            </a:r>
          </a:p>
        </p:txBody>
      </p:sp>
      <p:sp>
        <p:nvSpPr>
          <p:cNvPr id="51" name="Platshållare för text 50">
            <a:extLst>
              <a:ext uri="{FF2B5EF4-FFF2-40B4-BE49-F238E27FC236}">
                <a16:creationId xmlns:a16="http://schemas.microsoft.com/office/drawing/2014/main" id="{682B992E-661E-8F42-8714-5D70D2321DCD}"/>
              </a:ext>
            </a:extLst>
          </p:cNvPr>
          <p:cNvSpPr>
            <a:spLocks noGrp="1"/>
          </p:cNvSpPr>
          <p:nvPr>
            <p:ph type="body" sz="quarter" idx="10"/>
          </p:nvPr>
        </p:nvSpPr>
        <p:spPr/>
        <p:txBody>
          <a:bodyPr/>
          <a:lstStyle/>
          <a:p>
            <a:r>
              <a:rPr lang="sv-SE" dirty="0"/>
              <a:t>25 min</a:t>
            </a:r>
          </a:p>
        </p:txBody>
      </p:sp>
      <p:sp>
        <p:nvSpPr>
          <p:cNvPr id="54" name="Platshållare för text 53">
            <a:extLst>
              <a:ext uri="{FF2B5EF4-FFF2-40B4-BE49-F238E27FC236}">
                <a16:creationId xmlns:a16="http://schemas.microsoft.com/office/drawing/2014/main" id="{40F55124-03B2-4C41-886F-6E164898456F}"/>
              </a:ext>
            </a:extLst>
          </p:cNvPr>
          <p:cNvSpPr>
            <a:spLocks noGrp="1"/>
          </p:cNvSpPr>
          <p:nvPr>
            <p:ph type="body" sz="quarter" idx="35"/>
          </p:nvPr>
        </p:nvSpPr>
        <p:spPr/>
        <p:txBody>
          <a:bodyPr/>
          <a:lstStyle/>
          <a:p>
            <a:r>
              <a:rPr lang="sv-SE" dirty="0"/>
              <a:t>Skriva</a:t>
            </a:r>
          </a:p>
        </p:txBody>
      </p:sp>
      <p:sp>
        <p:nvSpPr>
          <p:cNvPr id="52" name="Platshållare för text 51">
            <a:extLst>
              <a:ext uri="{FF2B5EF4-FFF2-40B4-BE49-F238E27FC236}">
                <a16:creationId xmlns:a16="http://schemas.microsoft.com/office/drawing/2014/main" id="{3449344E-A734-6240-BD36-DFD163F1933D}"/>
              </a:ext>
            </a:extLst>
          </p:cNvPr>
          <p:cNvSpPr>
            <a:spLocks noGrp="1"/>
          </p:cNvSpPr>
          <p:nvPr>
            <p:ph type="body" sz="quarter" idx="11"/>
          </p:nvPr>
        </p:nvSpPr>
        <p:spPr/>
        <p:txBody>
          <a:bodyPr/>
          <a:lstStyle/>
          <a:p>
            <a:r>
              <a:rPr lang="sv-SE" dirty="0"/>
              <a:t>Grupp</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2" name="Bild 31">
            <a:extLst>
              <a:ext uri="{FF2B5EF4-FFF2-40B4-BE49-F238E27FC236}">
                <a16:creationId xmlns:a16="http://schemas.microsoft.com/office/drawing/2014/main" id="{7DF9A554-8924-8045-8092-7FFFE9E9B41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56" name="Bild 55" descr="Ruta att skriva i">
            <a:extLst>
              <a:ext uri="{FF2B5EF4-FFF2-40B4-BE49-F238E27FC236}">
                <a16:creationId xmlns:a16="http://schemas.microsoft.com/office/drawing/2014/main" id="{452BD75B-1475-A449-AC15-E45B255EEA87}"/>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104904" y="2611778"/>
            <a:ext cx="4474447" cy="3818920"/>
          </a:xfrm>
          <a:prstGeom prst="rect">
            <a:avLst/>
          </a:prstGeom>
        </p:spPr>
      </p:pic>
      <p:pic>
        <p:nvPicPr>
          <p:cNvPr id="57" name="Bild 56" descr="Ruta att skriva i">
            <a:extLst>
              <a:ext uri="{FF2B5EF4-FFF2-40B4-BE49-F238E27FC236}">
                <a16:creationId xmlns:a16="http://schemas.microsoft.com/office/drawing/2014/main" id="{4ED70BE6-C6B2-8042-8BB3-3649140EBB00}"/>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914648" y="2611778"/>
            <a:ext cx="4474447" cy="3818920"/>
          </a:xfrm>
          <a:prstGeom prst="rect">
            <a:avLst/>
          </a:prstGeom>
        </p:spPr>
      </p:pic>
      <p:pic>
        <p:nvPicPr>
          <p:cNvPr id="58" name="Bild 57" descr="Ruta att skriva i">
            <a:extLst>
              <a:ext uri="{FF2B5EF4-FFF2-40B4-BE49-F238E27FC236}">
                <a16:creationId xmlns:a16="http://schemas.microsoft.com/office/drawing/2014/main" id="{7449F4AB-720E-664F-882A-9C8C5C5F29C6}"/>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9651240" y="2611778"/>
            <a:ext cx="4474447" cy="3818920"/>
          </a:xfrm>
          <a:prstGeom prst="rect">
            <a:avLst/>
          </a:prstGeom>
        </p:spPr>
      </p:pic>
      <p:pic>
        <p:nvPicPr>
          <p:cNvPr id="59" name="Bild 58" descr="Ruta att skriva i">
            <a:extLst>
              <a:ext uri="{FF2B5EF4-FFF2-40B4-BE49-F238E27FC236}">
                <a16:creationId xmlns:a16="http://schemas.microsoft.com/office/drawing/2014/main" id="{AEDA3346-755B-524C-95BD-9CDBFF03351B}"/>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104904" y="8599268"/>
            <a:ext cx="4474447" cy="3818920"/>
          </a:xfrm>
          <a:prstGeom prst="rect">
            <a:avLst/>
          </a:prstGeom>
        </p:spPr>
      </p:pic>
      <p:pic>
        <p:nvPicPr>
          <p:cNvPr id="60" name="Bild 59" descr="Ruta att skriva i">
            <a:extLst>
              <a:ext uri="{FF2B5EF4-FFF2-40B4-BE49-F238E27FC236}">
                <a16:creationId xmlns:a16="http://schemas.microsoft.com/office/drawing/2014/main" id="{16012E2D-40BD-BB43-82B6-FB8379DCA953}"/>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914648" y="8599268"/>
            <a:ext cx="4474447" cy="3818920"/>
          </a:xfrm>
          <a:prstGeom prst="rect">
            <a:avLst/>
          </a:prstGeom>
        </p:spPr>
      </p:pic>
      <p:pic>
        <p:nvPicPr>
          <p:cNvPr id="61" name="Bild 60" descr="Ruta att skriva i">
            <a:extLst>
              <a:ext uri="{FF2B5EF4-FFF2-40B4-BE49-F238E27FC236}">
                <a16:creationId xmlns:a16="http://schemas.microsoft.com/office/drawing/2014/main" id="{31041437-D902-1743-9086-B233C72D8879}"/>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9651240" y="8599268"/>
            <a:ext cx="4474447" cy="3818920"/>
          </a:xfrm>
          <a:prstGeom prst="rect">
            <a:avLst/>
          </a:prstGeom>
        </p:spPr>
      </p:pic>
      <p:sp>
        <p:nvSpPr>
          <p:cNvPr id="3" name="Platshållare för text 2">
            <a:extLst>
              <a:ext uri="{FF2B5EF4-FFF2-40B4-BE49-F238E27FC236}">
                <a16:creationId xmlns:a16="http://schemas.microsoft.com/office/drawing/2014/main" id="{443A2695-6419-B3B7-8378-0AB5F8AF6EE4}"/>
              </a:ext>
            </a:extLst>
          </p:cNvPr>
          <p:cNvSpPr>
            <a:spLocks noGrp="1"/>
          </p:cNvSpPr>
          <p:nvPr>
            <p:ph type="body" sz="quarter" idx="45"/>
          </p:nvPr>
        </p:nvSpPr>
        <p:spPr/>
        <p:txBody>
          <a:bodyPr/>
          <a:lstStyle/>
          <a:p>
            <a:r>
              <a:rPr lang="sv-SE" dirty="0"/>
              <a:t>Välkomna! Kul att ni tillsammans ska arbeta med innovation. Fyll tillsammans i rutorna till höger för att sätta ramar och planera ert arbete. </a:t>
            </a:r>
          </a:p>
        </p:txBody>
      </p:sp>
      <p:sp>
        <p:nvSpPr>
          <p:cNvPr id="30" name="Platshållare för text 54">
            <a:extLst>
              <a:ext uri="{FF2B5EF4-FFF2-40B4-BE49-F238E27FC236}">
                <a16:creationId xmlns:a16="http://schemas.microsoft.com/office/drawing/2014/main" id="{79F4CE94-2CF7-9F44-BB9E-295B974D9291}"/>
              </a:ext>
            </a:extLst>
          </p:cNvPr>
          <p:cNvSpPr txBox="1">
            <a:spLocks/>
          </p:cNvSpPr>
          <p:nvPr/>
        </p:nvSpPr>
        <p:spPr>
          <a:xfrm>
            <a:off x="10097559" y="1320528"/>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Hur mycket tid får teamet för innovations arbetet?</a:t>
            </a:r>
          </a:p>
        </p:txBody>
      </p:sp>
      <p:sp>
        <p:nvSpPr>
          <p:cNvPr id="65" name="Platshållare för text 3">
            <a:extLst>
              <a:ext uri="{FF2B5EF4-FFF2-40B4-BE49-F238E27FC236}">
                <a16:creationId xmlns:a16="http://schemas.microsoft.com/office/drawing/2014/main" id="{A2BF1F40-1610-774A-A3C7-52FBF17AC6E1}"/>
              </a:ext>
            </a:extLst>
          </p:cNvPr>
          <p:cNvSpPr txBox="1">
            <a:spLocks/>
          </p:cNvSpPr>
          <p:nvPr/>
        </p:nvSpPr>
        <p:spPr>
          <a:xfrm>
            <a:off x="10507663" y="2985370"/>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sp>
        <p:nvSpPr>
          <p:cNvPr id="31" name="Platshållare för text 54">
            <a:extLst>
              <a:ext uri="{FF2B5EF4-FFF2-40B4-BE49-F238E27FC236}">
                <a16:creationId xmlns:a16="http://schemas.microsoft.com/office/drawing/2014/main" id="{983CC480-1F3B-594D-B49C-7BA21F6F5DD4}"/>
              </a:ext>
            </a:extLst>
          </p:cNvPr>
          <p:cNvSpPr txBox="1">
            <a:spLocks/>
          </p:cNvSpPr>
          <p:nvPr/>
        </p:nvSpPr>
        <p:spPr>
          <a:xfrm>
            <a:off x="14838892" y="1320528"/>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Vad finns det för budget?</a:t>
            </a:r>
          </a:p>
        </p:txBody>
      </p:sp>
      <p:sp>
        <p:nvSpPr>
          <p:cNvPr id="66" name="Platshållare för text 3">
            <a:extLst>
              <a:ext uri="{FF2B5EF4-FFF2-40B4-BE49-F238E27FC236}">
                <a16:creationId xmlns:a16="http://schemas.microsoft.com/office/drawing/2014/main" id="{A660610D-F6E6-4140-9195-D1C10CDA9AF5}"/>
              </a:ext>
            </a:extLst>
          </p:cNvPr>
          <p:cNvSpPr txBox="1">
            <a:spLocks/>
          </p:cNvSpPr>
          <p:nvPr/>
        </p:nvSpPr>
        <p:spPr>
          <a:xfrm>
            <a:off x="15379208" y="2985370"/>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sp>
        <p:nvSpPr>
          <p:cNvPr id="33" name="Platshållare för text 54">
            <a:extLst>
              <a:ext uri="{FF2B5EF4-FFF2-40B4-BE49-F238E27FC236}">
                <a16:creationId xmlns:a16="http://schemas.microsoft.com/office/drawing/2014/main" id="{9EF78138-5541-B846-9EE4-EB2AF153DCB1}"/>
              </a:ext>
            </a:extLst>
          </p:cNvPr>
          <p:cNvSpPr txBox="1">
            <a:spLocks/>
          </p:cNvSpPr>
          <p:nvPr/>
        </p:nvSpPr>
        <p:spPr>
          <a:xfrm>
            <a:off x="19614092" y="1320528"/>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Vilka mandat har teamet?</a:t>
            </a:r>
          </a:p>
        </p:txBody>
      </p:sp>
      <p:sp>
        <p:nvSpPr>
          <p:cNvPr id="67" name="Platshållare för text 3">
            <a:extLst>
              <a:ext uri="{FF2B5EF4-FFF2-40B4-BE49-F238E27FC236}">
                <a16:creationId xmlns:a16="http://schemas.microsoft.com/office/drawing/2014/main" id="{7D971A08-6BB5-8D40-89D8-21B7067C4DB5}"/>
              </a:ext>
            </a:extLst>
          </p:cNvPr>
          <p:cNvSpPr txBox="1">
            <a:spLocks/>
          </p:cNvSpPr>
          <p:nvPr/>
        </p:nvSpPr>
        <p:spPr>
          <a:xfrm>
            <a:off x="20045801" y="2985370"/>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sp>
        <p:nvSpPr>
          <p:cNvPr id="34" name="Platshållare för text 54">
            <a:extLst>
              <a:ext uri="{FF2B5EF4-FFF2-40B4-BE49-F238E27FC236}">
                <a16:creationId xmlns:a16="http://schemas.microsoft.com/office/drawing/2014/main" id="{47EEFECA-6ADF-8B44-85DA-D2738D576C32}"/>
              </a:ext>
            </a:extLst>
          </p:cNvPr>
          <p:cNvSpPr txBox="1">
            <a:spLocks/>
          </p:cNvSpPr>
          <p:nvPr/>
        </p:nvSpPr>
        <p:spPr>
          <a:xfrm>
            <a:off x="10097559" y="7291022"/>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Hur görs dokumentation?</a:t>
            </a:r>
          </a:p>
        </p:txBody>
      </p:sp>
      <p:sp>
        <p:nvSpPr>
          <p:cNvPr id="68" name="Platshållare för text 3">
            <a:extLst>
              <a:ext uri="{FF2B5EF4-FFF2-40B4-BE49-F238E27FC236}">
                <a16:creationId xmlns:a16="http://schemas.microsoft.com/office/drawing/2014/main" id="{9B551959-D168-2A4E-8049-B09AE1069B54}"/>
              </a:ext>
            </a:extLst>
          </p:cNvPr>
          <p:cNvSpPr txBox="1">
            <a:spLocks/>
          </p:cNvSpPr>
          <p:nvPr/>
        </p:nvSpPr>
        <p:spPr>
          <a:xfrm>
            <a:off x="10507663" y="8965292"/>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sp>
        <p:nvSpPr>
          <p:cNvPr id="35" name="Platshållare för text 54">
            <a:extLst>
              <a:ext uri="{FF2B5EF4-FFF2-40B4-BE49-F238E27FC236}">
                <a16:creationId xmlns:a16="http://schemas.microsoft.com/office/drawing/2014/main" id="{EEA46710-5A3C-084E-A477-BA33DD92418D}"/>
              </a:ext>
            </a:extLst>
          </p:cNvPr>
          <p:cNvSpPr txBox="1">
            <a:spLocks/>
          </p:cNvSpPr>
          <p:nvPr/>
        </p:nvSpPr>
        <p:spPr>
          <a:xfrm>
            <a:off x="14838892" y="7291022"/>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Hur ofta och till vem ska teamet rapportera framsteg och resultat?</a:t>
            </a:r>
          </a:p>
        </p:txBody>
      </p:sp>
      <p:sp>
        <p:nvSpPr>
          <p:cNvPr id="69" name="Platshållare för text 3">
            <a:extLst>
              <a:ext uri="{FF2B5EF4-FFF2-40B4-BE49-F238E27FC236}">
                <a16:creationId xmlns:a16="http://schemas.microsoft.com/office/drawing/2014/main" id="{0C976BB9-74F3-6B49-B212-B29ABE07A3E1}"/>
              </a:ext>
            </a:extLst>
          </p:cNvPr>
          <p:cNvSpPr txBox="1">
            <a:spLocks/>
          </p:cNvSpPr>
          <p:nvPr/>
        </p:nvSpPr>
        <p:spPr>
          <a:xfrm>
            <a:off x="15379208" y="8965292"/>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sp>
        <p:nvSpPr>
          <p:cNvPr id="36" name="Platshållare för text 54">
            <a:extLst>
              <a:ext uri="{FF2B5EF4-FFF2-40B4-BE49-F238E27FC236}">
                <a16:creationId xmlns:a16="http://schemas.microsoft.com/office/drawing/2014/main" id="{D29A14F7-0821-364A-80CD-18B71BB1019F}"/>
              </a:ext>
            </a:extLst>
          </p:cNvPr>
          <p:cNvSpPr txBox="1">
            <a:spLocks/>
          </p:cNvSpPr>
          <p:nvPr/>
        </p:nvSpPr>
        <p:spPr>
          <a:xfrm>
            <a:off x="19614092" y="7291022"/>
            <a:ext cx="4447340" cy="1020162"/>
          </a:xfrm>
          <a:prstGeom prst="rect">
            <a:avLst/>
          </a:prstGeom>
        </p:spPr>
        <p:txBody>
          <a:bodyPr anchor="b" anchorCtr="0"/>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Hur länge ska projektet pågå?</a:t>
            </a:r>
          </a:p>
        </p:txBody>
      </p:sp>
      <p:sp>
        <p:nvSpPr>
          <p:cNvPr id="70" name="Platshållare för text 3">
            <a:extLst>
              <a:ext uri="{FF2B5EF4-FFF2-40B4-BE49-F238E27FC236}">
                <a16:creationId xmlns:a16="http://schemas.microsoft.com/office/drawing/2014/main" id="{686A4BCB-E44D-C84E-B7D6-813790BD0922}"/>
              </a:ext>
            </a:extLst>
          </p:cNvPr>
          <p:cNvSpPr txBox="1">
            <a:spLocks/>
          </p:cNvSpPr>
          <p:nvPr/>
        </p:nvSpPr>
        <p:spPr>
          <a:xfrm>
            <a:off x="20045801" y="8965292"/>
            <a:ext cx="3640137" cy="3148012"/>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Skriv här</a:t>
            </a:r>
          </a:p>
        </p:txBody>
      </p:sp>
      <p:pic>
        <p:nvPicPr>
          <p:cNvPr id="38" name="Bild">
            <a:extLst>
              <a:ext uri="{FF2B5EF4-FFF2-40B4-BE49-F238E27FC236}">
                <a16:creationId xmlns:a16="http://schemas.microsoft.com/office/drawing/2014/main" id="{382F1559-C3F4-8448-8BC8-8734B9BEFA8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367353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5D1DC638-03A5-E847-8623-3D3BE2C7E9B8}"/>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Följa upp</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5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Skriva</a:t>
            </a:r>
          </a:p>
        </p:txBody>
      </p:sp>
      <p:sp>
        <p:nvSpPr>
          <p:cNvPr id="31" name="Platshållare för text 7">
            <a:extLst>
              <a:ext uri="{FF2B5EF4-FFF2-40B4-BE49-F238E27FC236}">
                <a16:creationId xmlns:a16="http://schemas.microsoft.com/office/drawing/2014/main" id="{F52F8738-519E-354D-A156-C88232AB3F43}"/>
              </a:ext>
            </a:extLst>
          </p:cNvPr>
          <p:cNvSpPr txBox="1">
            <a:spLocks/>
          </p:cNvSpPr>
          <p:nvPr/>
        </p:nvSpPr>
        <p:spPr>
          <a:xfrm>
            <a:off x="7594586" y="1423315"/>
            <a:ext cx="1842635"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Grupp</a:t>
            </a:r>
            <a:endParaRPr lang="sv-SE" dirty="0"/>
          </a:p>
        </p:txBody>
      </p:sp>
      <p:sp>
        <p:nvSpPr>
          <p:cNvPr id="19" name="Platshållare för text 18">
            <a:extLst>
              <a:ext uri="{FF2B5EF4-FFF2-40B4-BE49-F238E27FC236}">
                <a16:creationId xmlns:a16="http://schemas.microsoft.com/office/drawing/2014/main" id="{F01E6C0E-3709-E548-8DB8-981ED79CF339}"/>
              </a:ext>
            </a:extLst>
          </p:cNvPr>
          <p:cNvSpPr>
            <a:spLocks noGrp="1"/>
          </p:cNvSpPr>
          <p:nvPr>
            <p:ph type="body" sz="quarter" idx="37"/>
          </p:nvPr>
        </p:nvSpPr>
        <p:spPr/>
        <p:txBody>
          <a:bodyPr/>
          <a:lstStyle/>
          <a:p>
            <a:r>
              <a:rPr lang="sv-SE" sz="3400" b="1" dirty="0">
                <a:latin typeface="+mj-lt"/>
              </a:rPr>
              <a:t>För att få framfart i projektet är det </a:t>
            </a:r>
            <a:br>
              <a:rPr lang="sv-SE" sz="3400" b="1" dirty="0">
                <a:latin typeface="+mj-lt"/>
              </a:rPr>
            </a:br>
            <a:r>
              <a:rPr lang="sv-SE" sz="3400" b="1" dirty="0">
                <a:latin typeface="+mj-lt"/>
              </a:rPr>
              <a:t>viktigt med:</a:t>
            </a:r>
          </a:p>
          <a:p>
            <a:pPr marL="457200" indent="-457200">
              <a:buFont typeface="Arial" panose="020B0604020202020204" pitchFamily="34" charset="0"/>
              <a:buChar char="•"/>
            </a:pPr>
            <a:r>
              <a:rPr lang="sv-SE" dirty="0"/>
              <a:t>Regelbundna avstämningar där du checkar in med teamet om hur det går i projektet.</a:t>
            </a:r>
          </a:p>
          <a:p>
            <a:pPr marL="457200" indent="-457200">
              <a:buFont typeface="Arial" panose="020B0604020202020204" pitchFamily="34" charset="0"/>
              <a:buChar char="•"/>
            </a:pPr>
            <a:r>
              <a:rPr lang="sv-SE" dirty="0"/>
              <a:t>Bestämmer vilka aktiviteter som ska ha gjorts till nästa avstämning.</a:t>
            </a:r>
          </a:p>
          <a:p>
            <a:r>
              <a:rPr lang="sv-SE" dirty="0"/>
              <a:t>Att löpande checka in och synka förväntningar skapar </a:t>
            </a:r>
            <a:r>
              <a:rPr lang="sv-SE" b="1" dirty="0"/>
              <a:t>trygghet</a:t>
            </a:r>
            <a:r>
              <a:rPr lang="sv-SE" dirty="0"/>
              <a:t> hos både dig och teamet. </a:t>
            </a:r>
          </a:p>
          <a:p>
            <a:endParaRPr lang="sv-SE" dirty="0"/>
          </a:p>
          <a:p>
            <a:endParaRPr lang="sv-SE" dirty="0"/>
          </a:p>
          <a:p>
            <a:pPr marL="457200" indent="-457200">
              <a:buFont typeface="Arial" panose="020B0604020202020204" pitchFamily="34" charset="0"/>
              <a:buChar char="•"/>
            </a:pPr>
            <a:endParaRPr lang="sv-SE" dirty="0"/>
          </a:p>
          <a:p>
            <a:endParaRPr lang="sv-SE" dirty="0"/>
          </a:p>
          <a:p>
            <a:endParaRPr lang="sv-SE" dirty="0"/>
          </a:p>
        </p:txBody>
      </p:sp>
      <p:sp>
        <p:nvSpPr>
          <p:cNvPr id="21" name="Platshållare för text 20">
            <a:extLst>
              <a:ext uri="{FF2B5EF4-FFF2-40B4-BE49-F238E27FC236}">
                <a16:creationId xmlns:a16="http://schemas.microsoft.com/office/drawing/2014/main" id="{7E2CD53E-81CE-6C48-9896-630EC4F02417}"/>
              </a:ext>
            </a:extLst>
          </p:cNvPr>
          <p:cNvSpPr>
            <a:spLocks noGrp="1"/>
          </p:cNvSpPr>
          <p:nvPr>
            <p:ph type="body" sz="quarter" idx="39"/>
          </p:nvPr>
        </p:nvSpPr>
        <p:spPr>
          <a:xfrm>
            <a:off x="13916381" y="4042839"/>
            <a:ext cx="9663113" cy="914400"/>
          </a:xfrm>
        </p:spPr>
        <p:txBody>
          <a:bodyPr/>
          <a:lstStyle/>
          <a:p>
            <a:r>
              <a:rPr lang="sv-SE" dirty="0"/>
              <a:t>Hur ofta ska ni checka in? Vem ska boka in avstämningsträffarna?</a:t>
            </a:r>
          </a:p>
        </p:txBody>
      </p:sp>
      <p:sp>
        <p:nvSpPr>
          <p:cNvPr id="23" name="Platshållare för text 22">
            <a:extLst>
              <a:ext uri="{FF2B5EF4-FFF2-40B4-BE49-F238E27FC236}">
                <a16:creationId xmlns:a16="http://schemas.microsoft.com/office/drawing/2014/main" id="{F4EC7038-D898-E344-AA19-143051D3C033}"/>
              </a:ext>
            </a:extLst>
          </p:cNvPr>
          <p:cNvSpPr>
            <a:spLocks noGrp="1"/>
          </p:cNvSpPr>
          <p:nvPr>
            <p:ph type="body" sz="quarter" idx="40"/>
          </p:nvPr>
        </p:nvSpPr>
        <p:spPr>
          <a:xfrm>
            <a:off x="14343529" y="6688800"/>
            <a:ext cx="8498542" cy="5404802"/>
          </a:xfrm>
        </p:spPr>
        <p:txBody>
          <a:bodyPr/>
          <a:lstStyle/>
          <a:p>
            <a:endParaRPr lang="sv-SE" dirty="0"/>
          </a:p>
        </p:txBody>
      </p:sp>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2" name="Bild 31">
            <a:extLst>
              <a:ext uri="{FF2B5EF4-FFF2-40B4-BE49-F238E27FC236}">
                <a16:creationId xmlns:a16="http://schemas.microsoft.com/office/drawing/2014/main" id="{7DF9A554-8924-8045-8092-7FFFE9E9B41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17" name="Bild">
            <a:extLst>
              <a:ext uri="{FF2B5EF4-FFF2-40B4-BE49-F238E27FC236}">
                <a16:creationId xmlns:a16="http://schemas.microsoft.com/office/drawing/2014/main" id="{C14A7C02-8918-C94B-8908-6552F8B5438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4" b="134"/>
          <a:stretch/>
        </p:blipFill>
        <p:spPr>
          <a:xfrm flipV="1">
            <a:off x="10466032" y="3423701"/>
            <a:ext cx="2916137" cy="1238275"/>
          </a:xfrm>
          <a:prstGeom prst="rect">
            <a:avLst/>
          </a:prstGeom>
          <a:ln w="12700">
            <a:miter lim="400000"/>
          </a:ln>
        </p:spPr>
      </p:pic>
    </p:spTree>
    <p:extLst>
      <p:ext uri="{BB962C8B-B14F-4D97-AF65-F5344CB8AC3E}">
        <p14:creationId xmlns:p14="http://schemas.microsoft.com/office/powerpoint/2010/main" val="205476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327EB5D8-A9D5-CD41-8C16-EF663713C53F}"/>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11" name="Platshållare för text 10">
            <a:extLst>
              <a:ext uri="{FF2B5EF4-FFF2-40B4-BE49-F238E27FC236}">
                <a16:creationId xmlns:a16="http://schemas.microsoft.com/office/drawing/2014/main" id="{DB4C5F65-9A08-EE45-8223-C26C2C1FBC6A}"/>
              </a:ext>
            </a:extLst>
          </p:cNvPr>
          <p:cNvSpPr>
            <a:spLocks noGrp="1"/>
          </p:cNvSpPr>
          <p:nvPr>
            <p:ph type="body" sz="quarter" idx="38"/>
          </p:nvPr>
        </p:nvSpPr>
        <p:spPr>
          <a:xfrm>
            <a:off x="1749262" y="7205472"/>
            <a:ext cx="7781599" cy="5465499"/>
          </a:xfrm>
        </p:spPr>
        <p:txBody>
          <a:bodyPr/>
          <a:lstStyle/>
          <a:p>
            <a:r>
              <a:rPr lang="sv-SE" dirty="0"/>
              <a:t>Ha i åtanke att innovationsprocessen</a:t>
            </a:r>
            <a:br>
              <a:rPr lang="sv-SE" dirty="0"/>
            </a:br>
            <a:r>
              <a:rPr lang="sv-SE" dirty="0"/>
              <a:t>ofta ändrar sig längst vägen. Nya insikter eller svårigheter med att hitta testare eller andra påverkande faktorer kräver flexibilitet. Ni har inbokade avstämningsträffar för uppföljning och om ni behöver justerar ni fördelningen av resurser. </a:t>
            </a:r>
          </a:p>
          <a:p>
            <a:r>
              <a:rPr lang="sv-SE" b="1" dirty="0"/>
              <a:t>Ditt jobb som en innovationsmöjliggörare  </a:t>
            </a:r>
            <a:br>
              <a:rPr lang="sv-SE" b="1" dirty="0"/>
            </a:br>
            <a:r>
              <a:rPr lang="sv-SE" b="1" dirty="0"/>
              <a:t>är att fortsätta stödja och underlätta för teamet.</a:t>
            </a:r>
          </a:p>
          <a:p>
            <a:endParaRPr lang="sv-SE" dirty="0"/>
          </a:p>
          <a:p>
            <a:endParaRPr lang="sv-SE" dirty="0"/>
          </a:p>
          <a:p>
            <a:endParaRPr lang="sv-SE" dirty="0"/>
          </a:p>
        </p:txBody>
      </p:sp>
    </p:spTree>
    <p:extLst>
      <p:ext uri="{BB962C8B-B14F-4D97-AF65-F5344CB8AC3E}">
        <p14:creationId xmlns:p14="http://schemas.microsoft.com/office/powerpoint/2010/main" val="220261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203810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F2A54007-A512-5813-0080-61FC59515554}"/>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gick det?</a:t>
            </a:r>
          </a:p>
        </p:txBody>
      </p:sp>
      <p:sp>
        <p:nvSpPr>
          <p:cNvPr id="24" name="Platshållare för text 23">
            <a:extLst>
              <a:ext uri="{FF2B5EF4-FFF2-40B4-BE49-F238E27FC236}">
                <a16:creationId xmlns:a16="http://schemas.microsoft.com/office/drawing/2014/main" id="{E444ABA7-C64D-C7DA-BA5C-C5599A117542}"/>
              </a:ext>
            </a:extLst>
          </p:cNvPr>
          <p:cNvSpPr>
            <a:spLocks noGrp="1"/>
          </p:cNvSpPr>
          <p:nvPr>
            <p:ph type="body" sz="quarter" idx="10"/>
          </p:nvPr>
        </p:nvSpPr>
        <p:spPr/>
        <p:txBody>
          <a:bodyPr/>
          <a:lstStyle/>
          <a:p>
            <a:r>
              <a:rPr lang="sv-SE" dirty="0"/>
              <a:t>10 min</a:t>
            </a:r>
          </a:p>
        </p:txBody>
      </p:sp>
      <p:sp>
        <p:nvSpPr>
          <p:cNvPr id="26" name="Platshållare för text 25">
            <a:extLst>
              <a:ext uri="{FF2B5EF4-FFF2-40B4-BE49-F238E27FC236}">
                <a16:creationId xmlns:a16="http://schemas.microsoft.com/office/drawing/2014/main" id="{5594EFD1-70AC-ADA4-D78F-96AE397E4694}"/>
              </a:ext>
            </a:extLst>
          </p:cNvPr>
          <p:cNvSpPr>
            <a:spLocks noGrp="1"/>
          </p:cNvSpPr>
          <p:nvPr>
            <p:ph type="body" sz="quarter" idx="35"/>
          </p:nvPr>
        </p:nvSpPr>
        <p:spPr/>
        <p:txBody>
          <a:bodyPr/>
          <a:lstStyle/>
          <a:p>
            <a:r>
              <a:rPr lang="sv-SE" dirty="0"/>
              <a:t>Skriva</a:t>
            </a:r>
          </a:p>
        </p:txBody>
      </p:sp>
      <p:sp>
        <p:nvSpPr>
          <p:cNvPr id="25" name="Platshållare för text 24">
            <a:extLst>
              <a:ext uri="{FF2B5EF4-FFF2-40B4-BE49-F238E27FC236}">
                <a16:creationId xmlns:a16="http://schemas.microsoft.com/office/drawing/2014/main" id="{09EFFA76-3403-0236-05E0-B28F36F9571A}"/>
              </a:ext>
            </a:extLst>
          </p:cNvPr>
          <p:cNvSpPr>
            <a:spLocks noGrp="1"/>
          </p:cNvSpPr>
          <p:nvPr>
            <p:ph type="body" sz="quarter" idx="11"/>
          </p:nvPr>
        </p:nvSpPr>
        <p:spPr/>
        <p:txBody>
          <a:bodyPr/>
          <a:lstStyle/>
          <a:p>
            <a:r>
              <a:rPr lang="sv-SE" dirty="0"/>
              <a:t>Enskilt</a:t>
            </a:r>
          </a:p>
        </p:txBody>
      </p:sp>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27" name="Platshållare för text 26">
            <a:extLst>
              <a:ext uri="{FF2B5EF4-FFF2-40B4-BE49-F238E27FC236}">
                <a16:creationId xmlns:a16="http://schemas.microsoft.com/office/drawing/2014/main" id="{A2CB9704-D77B-E198-FBBE-A9F9E5BF4558}"/>
              </a:ext>
            </a:extLst>
          </p:cNvPr>
          <p:cNvSpPr>
            <a:spLocks noGrp="1"/>
          </p:cNvSpPr>
          <p:nvPr>
            <p:ph type="body" sz="quarter" idx="40"/>
          </p:nvPr>
        </p:nvSpPr>
        <p:spPr>
          <a:xfrm>
            <a:off x="1749425" y="5066416"/>
            <a:ext cx="9175838" cy="4871159"/>
          </a:xfrm>
        </p:spPr>
        <p:txBody>
          <a:bodyPr/>
          <a:lstStyle/>
          <a:p>
            <a:r>
              <a:rPr lang="sv-SE" b="1" dirty="0"/>
              <a:t>​</a:t>
            </a:r>
            <a:r>
              <a:rPr lang="sv-SE" b="1" dirty="0" err="1"/>
              <a:t>Woho</a:t>
            </a:r>
            <a:r>
              <a:rPr lang="sv-SE" b="1" dirty="0"/>
              <a:t>! </a:t>
            </a:r>
            <a:r>
              <a:rPr lang="sv-SE" dirty="0"/>
              <a:t>Ni har tagit första stegen mot att skapa innovation i er verksamhet! </a:t>
            </a:r>
          </a:p>
          <a:p>
            <a:r>
              <a:rPr lang="sv-SE" dirty="0"/>
              <a:t>I övningen har du som ledare delegerat </a:t>
            </a:r>
            <a:r>
              <a:rPr lang="sv-SE" b="1" dirty="0"/>
              <a:t>ansvar</a:t>
            </a:r>
            <a:r>
              <a:rPr lang="sv-SE" dirty="0"/>
              <a:t>, gett </a:t>
            </a:r>
            <a:r>
              <a:rPr lang="sv-SE" b="1" dirty="0"/>
              <a:t>mandat</a:t>
            </a:r>
            <a:r>
              <a:rPr lang="sv-SE" dirty="0"/>
              <a:t> och satt ramar för projektet vilket gett </a:t>
            </a:r>
            <a:r>
              <a:rPr lang="sv-SE" b="1" dirty="0"/>
              <a:t>tydlighet</a:t>
            </a:r>
            <a:r>
              <a:rPr lang="sv-SE" dirty="0"/>
              <a:t> för teamet och verksamheten</a:t>
            </a:r>
          </a:p>
        </p:txBody>
      </p:sp>
      <p:sp>
        <p:nvSpPr>
          <p:cNvPr id="31" name="Platshållare för text 30">
            <a:extLst>
              <a:ext uri="{FF2B5EF4-FFF2-40B4-BE49-F238E27FC236}">
                <a16:creationId xmlns:a16="http://schemas.microsoft.com/office/drawing/2014/main" id="{7E25F2FE-141F-DC72-DDD2-104961848617}"/>
              </a:ext>
            </a:extLst>
          </p:cNvPr>
          <p:cNvSpPr>
            <a:spLocks noGrp="1"/>
          </p:cNvSpPr>
          <p:nvPr>
            <p:ph type="body" sz="quarter" idx="49"/>
          </p:nvPr>
        </p:nvSpPr>
        <p:spPr/>
        <p:txBody>
          <a:bodyPr/>
          <a:lstStyle/>
          <a:p>
            <a:r>
              <a:rPr lang="sv-SE" dirty="0"/>
              <a:t>Vad tar du med dig från övningen? Vad gick bra och vad var utmanande?</a:t>
            </a:r>
          </a:p>
        </p:txBody>
      </p:sp>
      <p:sp>
        <p:nvSpPr>
          <p:cNvPr id="30" name="Platshållare för text 29">
            <a:extLst>
              <a:ext uri="{FF2B5EF4-FFF2-40B4-BE49-F238E27FC236}">
                <a16:creationId xmlns:a16="http://schemas.microsoft.com/office/drawing/2014/main" id="{27C4E23B-4CAA-57F0-5ACF-D74BE86D7555}"/>
              </a:ext>
            </a:extLst>
          </p:cNvPr>
          <p:cNvSpPr>
            <a:spLocks noGrp="1"/>
          </p:cNvSpPr>
          <p:nvPr>
            <p:ph type="body" sz="quarter" idx="48"/>
          </p:nvPr>
        </p:nvSpPr>
        <p:spPr/>
        <p:txBody>
          <a:bodyPr/>
          <a:lstStyle/>
          <a:p>
            <a:endParaRPr lang="sv-SE"/>
          </a:p>
        </p:txBody>
      </p:sp>
      <p:sp>
        <p:nvSpPr>
          <p:cNvPr id="29" name="Platshållare för text 28">
            <a:extLst>
              <a:ext uri="{FF2B5EF4-FFF2-40B4-BE49-F238E27FC236}">
                <a16:creationId xmlns:a16="http://schemas.microsoft.com/office/drawing/2014/main" id="{667DFA9A-7299-D024-33FE-EDF1462EC53B}"/>
              </a:ext>
            </a:extLst>
          </p:cNvPr>
          <p:cNvSpPr>
            <a:spLocks noGrp="1"/>
          </p:cNvSpPr>
          <p:nvPr>
            <p:ph type="body" sz="quarter" idx="47"/>
          </p:nvPr>
        </p:nvSpPr>
        <p:spPr/>
        <p:txBody>
          <a:bodyPr/>
          <a:lstStyle/>
          <a:p>
            <a:r>
              <a:rPr lang="sv-SE" dirty="0"/>
              <a:t>Vad har du lärt dig om dig själv som ledare, teamet och om innovation? </a:t>
            </a:r>
          </a:p>
        </p:txBody>
      </p:sp>
      <p:sp>
        <p:nvSpPr>
          <p:cNvPr id="28" name="Platshållare för text 27">
            <a:extLst>
              <a:ext uri="{FF2B5EF4-FFF2-40B4-BE49-F238E27FC236}">
                <a16:creationId xmlns:a16="http://schemas.microsoft.com/office/drawing/2014/main" id="{30A0BE89-C16C-877B-70B9-D55F2D390D65}"/>
              </a:ext>
            </a:extLst>
          </p:cNvPr>
          <p:cNvSpPr>
            <a:spLocks noGrp="1"/>
          </p:cNvSpPr>
          <p:nvPr>
            <p:ph type="body" sz="quarter" idx="46"/>
          </p:nvPr>
        </p:nvSpPr>
        <p:spPr/>
        <p:txBody>
          <a:bodyPr/>
          <a:lstStyle/>
          <a:p>
            <a:endParaRPr lang="sv-SE"/>
          </a:p>
        </p:txBody>
      </p:sp>
    </p:spTree>
    <p:extLst>
      <p:ext uri="{BB962C8B-B14F-4D97-AF65-F5344CB8AC3E}">
        <p14:creationId xmlns:p14="http://schemas.microsoft.com/office/powerpoint/2010/main" val="49116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rPr>
              <a:t>uppsala.se/innovationskraft </a:t>
            </a:r>
          </a:p>
          <a:p>
            <a:r>
              <a:rPr lang="sv-SE" b="1" dirty="0">
                <a:latin typeface="Calibri"/>
                <a:hlinkClick r:id="rId4"/>
              </a:rPr>
              <a:t>innovation@uppsala.se</a:t>
            </a:r>
            <a:endParaRPr lang="sv-SE" b="1" dirty="0">
              <a:latin typeface="Calibri"/>
            </a:endParaRPr>
          </a:p>
        </p:txBody>
      </p:sp>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lIns="91440" tIns="45720" rIns="91440" bIns="45720" anchor="t" anchorCtr="0"/>
          <a:lstStyle/>
          <a:p>
            <a:r>
              <a:rPr lang="sv-SE" b="1" dirty="0"/>
              <a:t>Börja </a:t>
            </a:r>
          </a:p>
          <a:p>
            <a:r>
              <a:rPr lang="sv-SE" dirty="0">
                <a:cs typeface="Calibri"/>
              </a:rPr>
              <a:t>Kliv in i rollen som möjliggörare.</a:t>
            </a:r>
            <a:endParaRPr lang="sv-SE" b="1" dirty="0">
              <a:cs typeface="Calibri"/>
            </a:endParaRP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20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lIns="91440" tIns="45720" rIns="91440" bIns="45720" anchor="t" anchorCtr="0"/>
          <a:lstStyle/>
          <a:p>
            <a:r>
              <a:rPr lang="sv-SE" b="1" dirty="0"/>
              <a:t>Pröva</a:t>
            </a:r>
          </a:p>
          <a:p>
            <a:r>
              <a:rPr lang="sv-SE" dirty="0">
                <a:cs typeface="Calibri"/>
              </a:rPr>
              <a:t>Testa att inta rollen som möjliggörare och arbeta tillsammans med gruppen. </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30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pPr>
              <a:lnSpc>
                <a:spcPct val="100000"/>
              </a:lnSpc>
            </a:pPr>
            <a:r>
              <a:rPr lang="sv-SE" b="1" dirty="0"/>
              <a:t>Utveckla</a:t>
            </a:r>
          </a:p>
          <a:p>
            <a:pPr>
              <a:lnSpc>
                <a:spcPct val="100000"/>
              </a:lnSpc>
            </a:pPr>
            <a:br>
              <a:rPr lang="sv-SE" b="1" dirty="0">
                <a:cs typeface="Calibri"/>
              </a:rPr>
            </a:br>
            <a:r>
              <a:rPr lang="sv-SE" dirty="0">
                <a:ea typeface="+mn-lt"/>
                <a:cs typeface="+mn-lt"/>
              </a:rPr>
              <a:t>Fördjupa dina lärdomar genom reflektion.</a:t>
            </a:r>
          </a:p>
          <a:p>
            <a:endParaRPr lang="sv-SE" b="1" dirty="0">
              <a:cs typeface="Calibri"/>
            </a:endParaRP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10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26" name="Bild 25">
            <a:extLst>
              <a:ext uri="{FF2B5EF4-FFF2-40B4-BE49-F238E27FC236}">
                <a16:creationId xmlns:a16="http://schemas.microsoft.com/office/drawing/2014/main" id="{1C7883BF-675B-40EC-A198-DC34D9EF25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26267" y="7163932"/>
            <a:ext cx="1148872" cy="939986"/>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dirty="0"/>
              <a:t>20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F1638E5C-D0CF-524D-B580-EED82B16F37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Din nya roll;</a:t>
            </a:r>
            <a:br>
              <a:rPr kumimoji="0" lang="sv-SE" sz="7900" b="1" i="0" u="none" strike="noStrike" kern="1200" cap="none" spc="0" normalizeH="0" baseline="0" noProof="0" dirty="0">
                <a:ln>
                  <a:noFill/>
                </a:ln>
                <a:solidFill>
                  <a:schemeClr val="bg1"/>
                </a:solidFill>
                <a:effectLst/>
                <a:uLnTx/>
                <a:uFillTx/>
                <a:latin typeface="+mj-lt"/>
                <a:ea typeface="+mn-ea"/>
                <a:cs typeface="+mn-cs"/>
              </a:rPr>
            </a:br>
            <a:r>
              <a:rPr kumimoji="0" lang="sv-SE" sz="7900" b="1" i="0" u="none" strike="noStrike" kern="1200" cap="none" spc="0" normalizeH="0" baseline="0" noProof="0" dirty="0">
                <a:ln>
                  <a:noFill/>
                </a:ln>
                <a:solidFill>
                  <a:schemeClr val="bg1"/>
                </a:solidFill>
                <a:effectLst/>
                <a:uLnTx/>
                <a:uFillTx/>
                <a:latin typeface="+mj-lt"/>
                <a:ea typeface="+mn-ea"/>
                <a:cs typeface="+mn-cs"/>
              </a:rPr>
              <a:t>möjliggörare</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lIns="91440" tIns="45720" rIns="91440" bIns="45720" anchor="t"/>
          <a:lstStyle/>
          <a:p>
            <a:r>
              <a:rPr lang="sv-SE" dirty="0"/>
              <a:t>2 min</a:t>
            </a:r>
            <a:endParaRPr lang="sv-SE" dirty="0">
              <a:solidFill>
                <a:schemeClr val="bg1"/>
              </a:solidFill>
            </a:endParaRP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Läsa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a:xfrm>
            <a:off x="7594586" y="1423315"/>
            <a:ext cx="2156475" cy="537215"/>
          </a:xfrm>
        </p:spPr>
        <p:txBody>
          <a:bodyPr/>
          <a:lstStyle/>
          <a:p>
            <a:r>
              <a:rPr lang="sv-SE" dirty="0">
                <a:solidFill>
                  <a:schemeClr val="bg1"/>
                </a:solidFill>
              </a:rPr>
              <a:t>Enskilt</a:t>
            </a:r>
          </a:p>
        </p:txBody>
      </p:sp>
      <p:sp>
        <p:nvSpPr>
          <p:cNvPr id="2" name="Platshållare för text 1">
            <a:extLst>
              <a:ext uri="{FF2B5EF4-FFF2-40B4-BE49-F238E27FC236}">
                <a16:creationId xmlns:a16="http://schemas.microsoft.com/office/drawing/2014/main" id="{2F2CEFB6-8EAB-AE4B-85BC-7E51B5F66896}"/>
              </a:ext>
            </a:extLst>
          </p:cNvPr>
          <p:cNvSpPr>
            <a:spLocks noGrp="1"/>
          </p:cNvSpPr>
          <p:nvPr>
            <p:ph type="body" sz="quarter" idx="37"/>
          </p:nvPr>
        </p:nvSpPr>
        <p:spPr/>
        <p:txBody>
          <a:bodyPr/>
          <a:lstStyle/>
          <a:p>
            <a:r>
              <a:rPr lang="sv-SE" sz="3400" b="1" dirty="0">
                <a:latin typeface="+mj-lt"/>
              </a:rPr>
              <a:t>Välkommen!</a:t>
            </a:r>
          </a:p>
          <a:p>
            <a:r>
              <a:rPr lang="sv-SE" dirty="0"/>
              <a:t>Utifrån ett prioriterade utmaningsområde behöver någon se till att det finns bra förutsättningarna för innovationsarbetet. Du behöver inte själv dra i arbetet, </a:t>
            </a:r>
            <a:r>
              <a:rPr lang="sv-SE" b="1" dirty="0"/>
              <a:t>ditt jobb är att möjliggöra det!</a:t>
            </a:r>
          </a:p>
          <a:p>
            <a:endParaRPr lang="sv-SE" dirty="0"/>
          </a:p>
          <a:p>
            <a:endParaRPr lang="sv-SE" dirty="0"/>
          </a:p>
          <a:p>
            <a:endParaRPr lang="sv-SE" dirty="0"/>
          </a:p>
        </p:txBody>
      </p:sp>
      <p:sp>
        <p:nvSpPr>
          <p:cNvPr id="3" name="Platshållare för text 2">
            <a:extLst>
              <a:ext uri="{FF2B5EF4-FFF2-40B4-BE49-F238E27FC236}">
                <a16:creationId xmlns:a16="http://schemas.microsoft.com/office/drawing/2014/main" id="{B278526A-246F-E645-A38E-B814336CD9F2}"/>
              </a:ext>
            </a:extLst>
          </p:cNvPr>
          <p:cNvSpPr>
            <a:spLocks noGrp="1"/>
          </p:cNvSpPr>
          <p:nvPr>
            <p:ph type="body" sz="quarter" idx="39"/>
          </p:nvPr>
        </p:nvSpPr>
        <p:spPr>
          <a:xfrm>
            <a:off x="14609123" y="5795198"/>
            <a:ext cx="7052988" cy="2125604"/>
          </a:xfrm>
        </p:spPr>
        <p:txBody>
          <a:bodyPr/>
          <a:lstStyle/>
          <a:p>
            <a:pPr algn="l"/>
            <a:r>
              <a:rPr lang="sv-SE" dirty="0"/>
              <a:t>I denna övning kommer du att:​</a:t>
            </a:r>
          </a:p>
          <a:p>
            <a:pPr marL="457200" indent="-457200" algn="l">
              <a:buFont typeface="Arial" panose="020B0604020202020204" pitchFamily="34" charset="0"/>
              <a:buChar char="•"/>
            </a:pPr>
            <a:r>
              <a:rPr lang="sv-SE" sz="3100" b="0" dirty="0">
                <a:latin typeface="+mn-lt"/>
              </a:rPr>
              <a:t>Utse ett team</a:t>
            </a:r>
          </a:p>
          <a:p>
            <a:pPr marL="457200" indent="-457200" algn="l">
              <a:buFont typeface="Arial" panose="020B0604020202020204" pitchFamily="34" charset="0"/>
              <a:buChar char="•"/>
            </a:pPr>
            <a:r>
              <a:rPr lang="sv-SE" sz="3100" b="0" dirty="0">
                <a:latin typeface="+mn-lt"/>
              </a:rPr>
              <a:t>Fördela resurser och ansvar</a:t>
            </a:r>
          </a:p>
          <a:p>
            <a:pPr marL="457200" indent="-457200" algn="l">
              <a:buFont typeface="Arial" panose="020B0604020202020204" pitchFamily="34" charset="0"/>
              <a:buChar char="•"/>
            </a:pPr>
            <a:r>
              <a:rPr lang="sv-SE" sz="3100" b="0" dirty="0">
                <a:latin typeface="+mn-lt"/>
              </a:rPr>
              <a:t>Följa upp och stödja arbete</a:t>
            </a:r>
          </a:p>
          <a:p>
            <a:endParaRPr lang="sv-SE" sz="3100" dirty="0">
              <a:latin typeface="+mn-lt"/>
            </a:endParaRP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60298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tshållare för text 40">
            <a:extLst>
              <a:ext uri="{FF2B5EF4-FFF2-40B4-BE49-F238E27FC236}">
                <a16:creationId xmlns:a16="http://schemas.microsoft.com/office/drawing/2014/main" id="{2058377F-46E1-6E44-B997-F9E00170185C}"/>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Utse ett team</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dirty="0"/>
              <a:t>10</a:t>
            </a:r>
            <a:r>
              <a:rPr lang="sv-SE" dirty="0">
                <a:solidFill>
                  <a:schemeClr val="bg1"/>
                </a:solidFill>
              </a:rPr>
              <a:t>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Skriva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a:xfrm>
            <a:off x="7594586" y="1423315"/>
            <a:ext cx="3039547" cy="537215"/>
          </a:xfrm>
        </p:spPr>
        <p:txBody>
          <a:bodyPr/>
          <a:lstStyle/>
          <a:p>
            <a:r>
              <a:rPr lang="sv-SE" dirty="0">
                <a:solidFill>
                  <a:schemeClr val="bg1"/>
                </a:solidFill>
              </a:rPr>
              <a:t>Enskilt</a:t>
            </a:r>
          </a:p>
        </p:txBody>
      </p:sp>
      <p:sp>
        <p:nvSpPr>
          <p:cNvPr id="2" name="Platshållare för text 1">
            <a:extLst>
              <a:ext uri="{FF2B5EF4-FFF2-40B4-BE49-F238E27FC236}">
                <a16:creationId xmlns:a16="http://schemas.microsoft.com/office/drawing/2014/main" id="{2F2CEFB6-8EAB-AE4B-85BC-7E51B5F66896}"/>
              </a:ext>
            </a:extLst>
          </p:cNvPr>
          <p:cNvSpPr>
            <a:spLocks noGrp="1"/>
          </p:cNvSpPr>
          <p:nvPr>
            <p:ph type="body" sz="quarter" idx="37"/>
          </p:nvPr>
        </p:nvSpPr>
        <p:spPr/>
        <p:txBody>
          <a:bodyPr/>
          <a:lstStyle/>
          <a:p>
            <a:r>
              <a:rPr lang="sv-SE" b="1" dirty="0"/>
              <a:t>Vem ska jobba med utmaningen?</a:t>
            </a:r>
            <a:br>
              <a:rPr lang="sv-SE" b="1" dirty="0"/>
            </a:br>
            <a:r>
              <a:rPr lang="sv-SE" dirty="0"/>
              <a:t>Om det inte finns resurser behöver de frigöras. Du behöver minst 2-5 medarbetare som ska samarbeta och stötta varandra.</a:t>
            </a:r>
          </a:p>
          <a:p>
            <a:r>
              <a:rPr lang="sv-SE" b="1" dirty="0"/>
              <a:t>Är det första gången verksamheten ska jobba med innovation? </a:t>
            </a:r>
            <a:br>
              <a:rPr lang="sv-SE" b="1" dirty="0"/>
            </a:br>
            <a:r>
              <a:rPr lang="sv-SE" dirty="0"/>
              <a:t>Välj då medarbetare som är optimistiska, nyfikna och kommunikativa. Gärna som är motiverade att sprida ert nya arbetssätt vidare i organisation – era kommande innovations-ambassadörer!</a:t>
            </a:r>
          </a:p>
          <a:p>
            <a:r>
              <a:rPr lang="sv-SE" b="1" dirty="0"/>
              <a:t>Kan de tjänstedesign?</a:t>
            </a:r>
            <a:br>
              <a:rPr lang="sv-SE" b="1" dirty="0"/>
            </a:br>
            <a:r>
              <a:rPr lang="sv-SE" dirty="0"/>
              <a:t>Om inte, tips om kurser och resurser finns på nästa sidan.</a:t>
            </a:r>
          </a:p>
          <a:p>
            <a:endParaRPr lang="sv-SE" dirty="0"/>
          </a:p>
          <a:p>
            <a:endParaRPr lang="sv-SE" dirty="0"/>
          </a:p>
        </p:txBody>
      </p:sp>
      <p:sp>
        <p:nvSpPr>
          <p:cNvPr id="43" name="Platshållare för text 42">
            <a:extLst>
              <a:ext uri="{FF2B5EF4-FFF2-40B4-BE49-F238E27FC236}">
                <a16:creationId xmlns:a16="http://schemas.microsoft.com/office/drawing/2014/main" id="{23E493C4-C5AC-2448-9320-6CD678EA31E9}"/>
              </a:ext>
            </a:extLst>
          </p:cNvPr>
          <p:cNvSpPr>
            <a:spLocks noGrp="1"/>
          </p:cNvSpPr>
          <p:nvPr>
            <p:ph type="body" sz="quarter" idx="39"/>
          </p:nvPr>
        </p:nvSpPr>
        <p:spPr>
          <a:xfrm>
            <a:off x="13814135" y="5205279"/>
            <a:ext cx="9663113" cy="914400"/>
          </a:xfrm>
        </p:spPr>
        <p:txBody>
          <a:bodyPr/>
          <a:lstStyle/>
          <a:p>
            <a:r>
              <a:rPr lang="sv-SE" dirty="0"/>
              <a:t>Namn på medarbetare i teamet</a:t>
            </a:r>
          </a:p>
        </p:txBody>
      </p:sp>
      <p:sp>
        <p:nvSpPr>
          <p:cNvPr id="44" name="Platshållare för text 43">
            <a:extLst>
              <a:ext uri="{FF2B5EF4-FFF2-40B4-BE49-F238E27FC236}">
                <a16:creationId xmlns:a16="http://schemas.microsoft.com/office/drawing/2014/main" id="{AEDAE038-0826-EB46-A525-44F89682F9CC}"/>
              </a:ext>
            </a:extLst>
          </p:cNvPr>
          <p:cNvSpPr>
            <a:spLocks noGrp="1"/>
          </p:cNvSpPr>
          <p:nvPr>
            <p:ph type="body" sz="quarter" idx="40"/>
          </p:nvPr>
        </p:nvSpPr>
        <p:spPr>
          <a:xfrm>
            <a:off x="14325600" y="6468534"/>
            <a:ext cx="8667749" cy="5623940"/>
          </a:xfrm>
        </p:spPr>
        <p:txBody>
          <a:bodyPr/>
          <a:lstStyle/>
          <a:p>
            <a:r>
              <a:rPr lang="sv-SE" dirty="0"/>
              <a:t>Skriv namnen här</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45" name="Bild">
            <a:extLst>
              <a:ext uri="{FF2B5EF4-FFF2-40B4-BE49-F238E27FC236}">
                <a16:creationId xmlns:a16="http://schemas.microsoft.com/office/drawing/2014/main" id="{70256B91-8414-5944-80A7-998A5092ECA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49" name="Bild">
            <a:extLst>
              <a:ext uri="{FF2B5EF4-FFF2-40B4-BE49-F238E27FC236}">
                <a16:creationId xmlns:a16="http://schemas.microsoft.com/office/drawing/2014/main" id="{C799556B-CB6F-5245-802F-94E364348F5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34" b="134"/>
          <a:stretch/>
        </p:blipFill>
        <p:spPr>
          <a:xfrm flipV="1">
            <a:off x="10466032" y="3423701"/>
            <a:ext cx="2916137" cy="1238275"/>
          </a:xfrm>
          <a:prstGeom prst="rect">
            <a:avLst/>
          </a:prstGeom>
          <a:ln w="12700">
            <a:miter lim="400000"/>
          </a:ln>
        </p:spPr>
      </p:pic>
      <p:pic>
        <p:nvPicPr>
          <p:cNvPr id="13" name="Bild">
            <a:extLst>
              <a:ext uri="{FF2B5EF4-FFF2-40B4-BE49-F238E27FC236}">
                <a16:creationId xmlns:a16="http://schemas.microsoft.com/office/drawing/2014/main" id="{6B4E8190-DAC4-4EC0-9957-6C3B30775BB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4270452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9C96E5D-1DF9-394E-A17A-35A0BBDBCD5D}"/>
              </a:ext>
            </a:extLst>
          </p:cNvPr>
          <p:cNvSpPr>
            <a:spLocks noGrp="1"/>
          </p:cNvSpPr>
          <p:nvPr>
            <p:ph type="title" idx="4294967295"/>
          </p:nvPr>
        </p:nvSpPr>
        <p:spPr>
          <a:xfrm>
            <a:off x="1711162" y="2924627"/>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a:t>
            </a:r>
          </a:p>
        </p:txBody>
      </p:sp>
      <p:sp>
        <p:nvSpPr>
          <p:cNvPr id="11" name="Platshållare för text 10">
            <a:extLst>
              <a:ext uri="{FF2B5EF4-FFF2-40B4-BE49-F238E27FC236}">
                <a16:creationId xmlns:a16="http://schemas.microsoft.com/office/drawing/2014/main" id="{757BF771-AF9D-384D-BD79-993ED2BE1EDA}"/>
              </a:ext>
            </a:extLst>
          </p:cNvPr>
          <p:cNvSpPr>
            <a:spLocks noGrp="1"/>
          </p:cNvSpPr>
          <p:nvPr>
            <p:ph type="body" sz="quarter" idx="10"/>
          </p:nvPr>
        </p:nvSpPr>
        <p:spPr/>
        <p:txBody>
          <a:bodyPr lIns="91440" tIns="45720" rIns="91440" bIns="45720" anchor="t"/>
          <a:lstStyle/>
          <a:p>
            <a:r>
              <a:rPr lang="sv-SE" dirty="0"/>
              <a:t>1 min</a:t>
            </a:r>
          </a:p>
        </p:txBody>
      </p:sp>
      <p:sp>
        <p:nvSpPr>
          <p:cNvPr id="4" name="Platshållare för text 3">
            <a:extLst>
              <a:ext uri="{FF2B5EF4-FFF2-40B4-BE49-F238E27FC236}">
                <a16:creationId xmlns:a16="http://schemas.microsoft.com/office/drawing/2014/main" id="{CCC78056-45FF-784A-8272-1A12E10ACF7A}"/>
              </a:ext>
            </a:extLst>
          </p:cNvPr>
          <p:cNvSpPr>
            <a:spLocks noGrp="1"/>
          </p:cNvSpPr>
          <p:nvPr>
            <p:ph type="body" sz="quarter" idx="35"/>
          </p:nvPr>
        </p:nvSpPr>
        <p:spPr/>
        <p:txBody>
          <a:bodyPr/>
          <a:lstStyle/>
          <a:p>
            <a:r>
              <a:rPr lang="sv-SE" dirty="0"/>
              <a:t>Läsa</a:t>
            </a:r>
          </a:p>
        </p:txBody>
      </p:sp>
      <p:sp>
        <p:nvSpPr>
          <p:cNvPr id="12" name="Platshållare för text 11">
            <a:extLst>
              <a:ext uri="{FF2B5EF4-FFF2-40B4-BE49-F238E27FC236}">
                <a16:creationId xmlns:a16="http://schemas.microsoft.com/office/drawing/2014/main" id="{2ECAF204-4177-434F-AD3F-EE4A873CFEC9}"/>
              </a:ext>
            </a:extLst>
          </p:cNvPr>
          <p:cNvSpPr>
            <a:spLocks noGrp="1"/>
          </p:cNvSpPr>
          <p:nvPr>
            <p:ph type="body" sz="quarter" idx="11"/>
          </p:nvPr>
        </p:nvSpPr>
        <p:spPr>
          <a:xfrm>
            <a:off x="7594586" y="1423315"/>
            <a:ext cx="2156475" cy="537215"/>
          </a:xfrm>
        </p:spPr>
        <p:txBody>
          <a:bodyPr/>
          <a:lstStyle/>
          <a:p>
            <a:r>
              <a:rPr lang="sv-SE" dirty="0"/>
              <a:t>Enskilt</a:t>
            </a:r>
          </a:p>
        </p:txBody>
      </p:sp>
      <p:sp>
        <p:nvSpPr>
          <p:cNvPr id="5" name="Platshållare för text 4">
            <a:extLst>
              <a:ext uri="{FF2B5EF4-FFF2-40B4-BE49-F238E27FC236}">
                <a16:creationId xmlns:a16="http://schemas.microsoft.com/office/drawing/2014/main" id="{83AD96EF-1D76-A04A-BA5E-977601EE41F2}"/>
              </a:ext>
            </a:extLst>
          </p:cNvPr>
          <p:cNvSpPr>
            <a:spLocks noGrp="1"/>
          </p:cNvSpPr>
          <p:nvPr>
            <p:ph type="body" sz="quarter" idx="37"/>
          </p:nvPr>
        </p:nvSpPr>
        <p:spPr>
          <a:xfrm>
            <a:off x="1713433" y="6386872"/>
            <a:ext cx="7060256" cy="3756147"/>
          </a:xfrm>
        </p:spPr>
        <p:txBody>
          <a:bodyPr lIns="91440" tIns="45720" rIns="91440" bIns="45720" anchor="t"/>
          <a:lstStyle/>
          <a:p>
            <a:r>
              <a:rPr lang="sv-SE" dirty="0"/>
              <a:t>För dina medarbetare som inte har kunskap eller erfarenhet av tjänstedesign finns här bra material för dem. Det bästa sättet är att låta teamet gå en utbildning som en del av deras kompetensutveckling. </a:t>
            </a:r>
          </a:p>
          <a:p>
            <a:endParaRPr lang="sv-SE" dirty="0"/>
          </a:p>
          <a:p>
            <a:endParaRPr lang="sv-SE" dirty="0"/>
          </a:p>
        </p:txBody>
      </p:sp>
      <p:sp>
        <p:nvSpPr>
          <p:cNvPr id="13" name="Platshållare för text 12">
            <a:extLst>
              <a:ext uri="{FF2B5EF4-FFF2-40B4-BE49-F238E27FC236}">
                <a16:creationId xmlns:a16="http://schemas.microsoft.com/office/drawing/2014/main" id="{33847161-E7CA-8041-B52A-218127E7255A}"/>
              </a:ext>
            </a:extLst>
          </p:cNvPr>
          <p:cNvSpPr>
            <a:spLocks noGrp="1"/>
          </p:cNvSpPr>
          <p:nvPr>
            <p:ph type="body" sz="quarter" idx="22"/>
          </p:nvPr>
        </p:nvSpPr>
        <p:spPr>
          <a:xfrm>
            <a:off x="11973290" y="3589664"/>
            <a:ext cx="10006815" cy="1642057"/>
          </a:xfrm>
        </p:spPr>
        <p:txBody>
          <a:bodyPr lIns="91440" tIns="45720" rIns="91440" bIns="45720" anchor="ctr" anchorCtr="0"/>
          <a:lstStyle/>
          <a:p>
            <a:r>
              <a:rPr lang="sv-SE" b="1" dirty="0"/>
              <a:t>Sveriges kommuner och regioner (SKR), Innovationsguiden</a:t>
            </a:r>
            <a:r>
              <a:rPr lang="sv-SE" dirty="0"/>
              <a:t>: </a:t>
            </a:r>
            <a:br>
              <a:rPr lang="sv-SE" dirty="0"/>
            </a:br>
            <a:r>
              <a:rPr lang="sv-SE" dirty="0"/>
              <a:t>här finns en steg-för-steg guide för operativt tjänstedesign arbete och en 2-dagars utbildning man kan anmäla sig till, </a:t>
            </a:r>
            <a:br>
              <a:rPr lang="sv-SE" dirty="0"/>
            </a:br>
            <a:r>
              <a:rPr lang="sv-SE" dirty="0"/>
              <a:t>länk: </a:t>
            </a:r>
            <a:r>
              <a:rPr lang="sv-SE" dirty="0">
                <a:solidFill>
                  <a:srgbClr val="FFFFFF"/>
                </a:solidFill>
                <a:highlight>
                  <a:srgbClr val="808080"/>
                </a:highlight>
                <a:hlinkClick r:id="rId3">
                  <a:extLst>
                    <a:ext uri="{A12FA001-AC4F-418D-AE19-62706E023703}">
                      <ahyp:hlinkClr xmlns:ahyp="http://schemas.microsoft.com/office/drawing/2018/hyperlinkcolor" val="tx"/>
                    </a:ext>
                  </a:extLst>
                </a:hlinkClick>
              </a:rPr>
              <a:t>innovationsguiden.se</a:t>
            </a:r>
            <a:endParaRPr lang="sv-SE" dirty="0">
              <a:solidFill>
                <a:srgbClr val="FFFFFF"/>
              </a:solidFill>
              <a:highlight>
                <a:srgbClr val="808080"/>
              </a:highlight>
            </a:endParaRPr>
          </a:p>
        </p:txBody>
      </p:sp>
      <p:sp>
        <p:nvSpPr>
          <p:cNvPr id="17" name="Platshållare för text 16">
            <a:extLst>
              <a:ext uri="{FF2B5EF4-FFF2-40B4-BE49-F238E27FC236}">
                <a16:creationId xmlns:a16="http://schemas.microsoft.com/office/drawing/2014/main" id="{72ED9323-E853-EC48-AD6B-B4406033923D}"/>
              </a:ext>
            </a:extLst>
          </p:cNvPr>
          <p:cNvSpPr>
            <a:spLocks noGrp="1"/>
          </p:cNvSpPr>
          <p:nvPr>
            <p:ph type="body" sz="quarter" idx="23"/>
          </p:nvPr>
        </p:nvSpPr>
        <p:spPr/>
        <p:txBody>
          <a:bodyPr lIns="91440" tIns="45720" rIns="91440" bIns="45720" anchor="ctr" anchorCtr="0"/>
          <a:lstStyle/>
          <a:p>
            <a:r>
              <a:rPr lang="sv-SE" b="1" dirty="0"/>
              <a:t>Stiftelsen svensk industridesign (SVID): </a:t>
            </a:r>
            <a:r>
              <a:rPr lang="sv-SE" dirty="0"/>
              <a:t>här finns en steg-för-steg guide för operativt tjänstedesign och en utbildning man kan anmäla sig till, länk: </a:t>
            </a:r>
            <a:r>
              <a:rPr lang="sv-SE" dirty="0">
                <a:highlight>
                  <a:srgbClr val="808080"/>
                </a:highlight>
                <a:hlinkClick r:id="rId4"/>
              </a:rPr>
              <a:t>svid.se</a:t>
            </a:r>
            <a:endParaRPr lang="sv-SE" dirty="0">
              <a:highlight>
                <a:srgbClr val="808080"/>
              </a:highlight>
            </a:endParaRPr>
          </a:p>
        </p:txBody>
      </p:sp>
      <p:sp>
        <p:nvSpPr>
          <p:cNvPr id="18" name="Platshållare för text 17">
            <a:extLst>
              <a:ext uri="{FF2B5EF4-FFF2-40B4-BE49-F238E27FC236}">
                <a16:creationId xmlns:a16="http://schemas.microsoft.com/office/drawing/2014/main" id="{F070D6B8-E6B5-574E-A773-825C4C1C0C35}"/>
              </a:ext>
            </a:extLst>
          </p:cNvPr>
          <p:cNvSpPr>
            <a:spLocks noGrp="1"/>
          </p:cNvSpPr>
          <p:nvPr>
            <p:ph type="body" sz="quarter" idx="24"/>
          </p:nvPr>
        </p:nvSpPr>
        <p:spPr>
          <a:xfrm>
            <a:off x="12249336" y="9088968"/>
            <a:ext cx="8785224" cy="1953886"/>
          </a:xfrm>
        </p:spPr>
        <p:txBody>
          <a:bodyPr anchor="ctr" anchorCtr="0"/>
          <a:lstStyle/>
          <a:p>
            <a:r>
              <a:rPr lang="sv-SE" b="1" dirty="0" err="1"/>
              <a:t>Nesta's</a:t>
            </a:r>
            <a:r>
              <a:rPr lang="sv-SE" b="1" dirty="0"/>
              <a:t> Designing for Public Services</a:t>
            </a:r>
            <a:r>
              <a:rPr lang="sv-SE" dirty="0"/>
              <a:t>: en praktiska guide på engelska i nedladdningsbar PDF. </a:t>
            </a:r>
            <a:r>
              <a:rPr lang="sv-SE" dirty="0">
                <a:hlinkClick r:id="rId5">
                  <a:extLst>
                    <a:ext uri="{A12FA001-AC4F-418D-AE19-62706E023703}">
                      <ahyp:hlinkClr xmlns:ahyp="http://schemas.microsoft.com/office/drawing/2018/hyperlinkcolor" val="tx"/>
                    </a:ext>
                  </a:extLst>
                </a:hlinkClick>
              </a:rPr>
              <a:t>L</a:t>
            </a:r>
            <a:r>
              <a:rPr lang="sv-SE" dirty="0"/>
              <a:t>änk: </a:t>
            </a:r>
            <a:r>
              <a:rPr lang="sv-SE" dirty="0">
                <a:solidFill>
                  <a:srgbClr val="FFFFFF"/>
                </a:solidFill>
                <a:highlight>
                  <a:srgbClr val="808080"/>
                </a:highlight>
                <a:hlinkClick r:id="rId5">
                  <a:extLst>
                    <a:ext uri="{A12FA001-AC4F-418D-AE19-62706E023703}">
                      <ahyp:hlinkClr xmlns:ahyp="http://schemas.microsoft.com/office/drawing/2018/hyperlinkcolor" val="tx"/>
                    </a:ext>
                  </a:extLst>
                </a:hlinkClick>
              </a:rPr>
              <a:t>nesta.org.uk</a:t>
            </a:r>
            <a:endParaRPr lang="sv-SE" dirty="0">
              <a:solidFill>
                <a:srgbClr val="FFFFFF"/>
              </a:solidFill>
              <a:highlight>
                <a:srgbClr val="808080"/>
              </a:highlight>
            </a:endParaRPr>
          </a:p>
        </p:txBody>
      </p:sp>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7407783A-6BD5-F040-8445-FF63DD5975C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pic>
        <p:nvPicPr>
          <p:cNvPr id="14" name="Bild">
            <a:extLst>
              <a:ext uri="{FF2B5EF4-FFF2-40B4-BE49-F238E27FC236}">
                <a16:creationId xmlns:a16="http://schemas.microsoft.com/office/drawing/2014/main" id="{E1F5052A-B302-4064-BE97-90B1EDF52A5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1132225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5C4FC6B2-428C-8546-9B58-144E0BAD363F}"/>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Fördela</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dirty="0"/>
              <a:t>3</a:t>
            </a:r>
            <a:r>
              <a:rPr lang="sv-SE" dirty="0">
                <a:solidFill>
                  <a:schemeClr val="bg1"/>
                </a:solidFill>
              </a:rPr>
              <a:t>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Läsa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a:xfrm>
            <a:off x="7594586" y="1423315"/>
            <a:ext cx="2156475" cy="537215"/>
          </a:xfrm>
        </p:spPr>
        <p:txBody>
          <a:bodyPr/>
          <a:lstStyle/>
          <a:p>
            <a:r>
              <a:rPr lang="sv-SE" dirty="0">
                <a:solidFill>
                  <a:schemeClr val="bg1"/>
                </a:solidFill>
              </a:rPr>
              <a:t>Enskilt</a:t>
            </a:r>
          </a:p>
        </p:txBody>
      </p:sp>
      <p:sp>
        <p:nvSpPr>
          <p:cNvPr id="14" name="Platshållare för text 13">
            <a:extLst>
              <a:ext uri="{FF2B5EF4-FFF2-40B4-BE49-F238E27FC236}">
                <a16:creationId xmlns:a16="http://schemas.microsoft.com/office/drawing/2014/main" id="{F1638E5C-D0CF-524D-B580-EED82B16F370}"/>
              </a:ext>
            </a:extLst>
          </p:cNvPr>
          <p:cNvSpPr>
            <a:spLocks noGrp="1"/>
          </p:cNvSpPr>
          <p:nvPr>
            <p:ph type="body" sz="quarter" idx="37"/>
          </p:nvPr>
        </p:nvSpPr>
        <p:spPr>
          <a:xfrm>
            <a:off x="1749263" y="6038717"/>
            <a:ext cx="9717914" cy="5220955"/>
          </a:xfrm>
        </p:spPr>
        <p:txBody>
          <a:bodyPr lIns="91440" tIns="45720" rIns="91440" bIns="45720" anchor="t"/>
          <a:lstStyle/>
          <a:p>
            <a:r>
              <a:rPr lang="sv-SE" dirty="0"/>
              <a:t>Nu finns det ett team som ska jobba med innovation! För att arbetet ska röra sig smidigt framåt behövs ramar och ansvar.</a:t>
            </a:r>
          </a:p>
          <a:p>
            <a:r>
              <a:rPr lang="sv-SE" dirty="0"/>
              <a:t>Det här är en knepig utmaning för många organisationer. Här kan du som ledare göra en stor skillnad. Du har ett prioriterat utmaningsområde och </a:t>
            </a:r>
            <a:r>
              <a:rPr lang="sv-SE" b="1" dirty="0"/>
              <a:t>behöver nu prioritera resurser åt den nya lösningar.</a:t>
            </a:r>
          </a:p>
          <a:p>
            <a:r>
              <a:rPr lang="sv-SE" dirty="0"/>
              <a:t>Du och teamet kommer tillsammans att diskutera och svara på dessa 6 frågor. Ni kan använda mallen på bild 10 för era anteckningar, och kan ta nytta av tips som finns på bild 9 om ni vill.</a:t>
            </a:r>
          </a:p>
          <a:p>
            <a:r>
              <a:rPr lang="sv-SE" dirty="0">
                <a:cs typeface="Calibri"/>
              </a:rPr>
              <a:t>Bjud in teamet på ett 30 min digitalt möte. </a:t>
            </a:r>
          </a:p>
          <a:p>
            <a:endParaRPr lang="sv-SE" dirty="0"/>
          </a:p>
        </p:txBody>
      </p:sp>
      <p:sp>
        <p:nvSpPr>
          <p:cNvPr id="18" name="Platshållare för text 2">
            <a:extLst>
              <a:ext uri="{FF2B5EF4-FFF2-40B4-BE49-F238E27FC236}">
                <a16:creationId xmlns:a16="http://schemas.microsoft.com/office/drawing/2014/main" id="{41388684-519B-6F48-919F-2C0985E9A877}"/>
              </a:ext>
            </a:extLst>
          </p:cNvPr>
          <p:cNvSpPr txBox="1">
            <a:spLocks/>
          </p:cNvSpPr>
          <p:nvPr/>
        </p:nvSpPr>
        <p:spPr>
          <a:xfrm>
            <a:off x="14045184" y="5884334"/>
            <a:ext cx="8705088" cy="6142992"/>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sv-SE" b="1" dirty="0"/>
              <a:t>Teamet behöver veta:</a:t>
            </a:r>
          </a:p>
          <a:p>
            <a:r>
              <a:rPr lang="sv-SE" dirty="0"/>
              <a:t>Hur </a:t>
            </a:r>
            <a:r>
              <a:rPr lang="sv-SE" b="1" dirty="0"/>
              <a:t>mycket</a:t>
            </a:r>
            <a:r>
              <a:rPr lang="sv-SE" dirty="0"/>
              <a:t> tid de får använda?</a:t>
            </a:r>
          </a:p>
          <a:p>
            <a:r>
              <a:rPr lang="sv-SE" dirty="0"/>
              <a:t>Vad finns det för </a:t>
            </a:r>
            <a:r>
              <a:rPr lang="sv-SE" b="1" dirty="0"/>
              <a:t>budget</a:t>
            </a:r>
            <a:r>
              <a:rPr lang="sv-SE" dirty="0"/>
              <a:t> gällande prototypen och testandet?</a:t>
            </a:r>
          </a:p>
          <a:p>
            <a:r>
              <a:rPr lang="sv-SE" dirty="0"/>
              <a:t>Vilket </a:t>
            </a:r>
            <a:r>
              <a:rPr lang="sv-SE" b="1" dirty="0"/>
              <a:t>mandat</a:t>
            </a:r>
            <a:r>
              <a:rPr lang="sv-SE" dirty="0"/>
              <a:t> de har?</a:t>
            </a:r>
          </a:p>
          <a:p>
            <a:r>
              <a:rPr lang="sv-SE" dirty="0"/>
              <a:t>Förväntningar på </a:t>
            </a:r>
            <a:r>
              <a:rPr lang="sv-SE" b="1" dirty="0"/>
              <a:t>dokumentation</a:t>
            </a:r>
            <a:r>
              <a:rPr lang="sv-SE" dirty="0"/>
              <a:t>?</a:t>
            </a:r>
          </a:p>
          <a:p>
            <a:r>
              <a:rPr lang="sv-SE" dirty="0"/>
              <a:t>Hur ofta och till vem ska de </a:t>
            </a:r>
            <a:r>
              <a:rPr lang="sv-SE" b="1" dirty="0"/>
              <a:t>rapportera</a:t>
            </a:r>
            <a:r>
              <a:rPr lang="sv-SE" dirty="0"/>
              <a:t> framsteg och resultat?</a:t>
            </a:r>
          </a:p>
          <a:p>
            <a:r>
              <a:rPr lang="sv-SE" dirty="0"/>
              <a:t>Hur </a:t>
            </a:r>
            <a:r>
              <a:rPr lang="sv-SE" b="1" dirty="0"/>
              <a:t>länge</a:t>
            </a:r>
            <a:r>
              <a:rPr lang="sv-SE" dirty="0"/>
              <a:t> projektet ska pågå?</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6" name="Bild">
            <a:extLst>
              <a:ext uri="{FF2B5EF4-FFF2-40B4-BE49-F238E27FC236}">
                <a16:creationId xmlns:a16="http://schemas.microsoft.com/office/drawing/2014/main" id="{5E3608E9-372C-418D-9272-F9EDB5CAA3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54778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12EB9B00-4541-8A43-9BDC-B9D56B0431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a:t>
            </a:r>
          </a:p>
        </p:txBody>
      </p:sp>
      <p:sp>
        <p:nvSpPr>
          <p:cNvPr id="11" name="Platshållare för text 10">
            <a:extLst>
              <a:ext uri="{FF2B5EF4-FFF2-40B4-BE49-F238E27FC236}">
                <a16:creationId xmlns:a16="http://schemas.microsoft.com/office/drawing/2014/main" id="{757BF771-AF9D-384D-BD79-993ED2BE1EDA}"/>
              </a:ext>
            </a:extLst>
          </p:cNvPr>
          <p:cNvSpPr>
            <a:spLocks noGrp="1"/>
          </p:cNvSpPr>
          <p:nvPr>
            <p:ph type="body" sz="quarter" idx="10"/>
          </p:nvPr>
        </p:nvSpPr>
        <p:spPr/>
        <p:txBody>
          <a:bodyPr/>
          <a:lstStyle/>
          <a:p>
            <a:r>
              <a:rPr lang="sv-SE" dirty="0"/>
              <a:t>3 min</a:t>
            </a:r>
          </a:p>
        </p:txBody>
      </p:sp>
      <p:sp>
        <p:nvSpPr>
          <p:cNvPr id="13" name="Platshållare för text 12">
            <a:extLst>
              <a:ext uri="{FF2B5EF4-FFF2-40B4-BE49-F238E27FC236}">
                <a16:creationId xmlns:a16="http://schemas.microsoft.com/office/drawing/2014/main" id="{33847161-E7CA-8041-B52A-218127E7255A}"/>
              </a:ext>
            </a:extLst>
          </p:cNvPr>
          <p:cNvSpPr>
            <a:spLocks noGrp="1"/>
          </p:cNvSpPr>
          <p:nvPr>
            <p:ph type="body" sz="quarter" idx="35"/>
          </p:nvPr>
        </p:nvSpPr>
        <p:spPr/>
        <p:txBody>
          <a:bodyPr/>
          <a:lstStyle/>
          <a:p>
            <a:r>
              <a:rPr lang="sv-SE" dirty="0"/>
              <a:t>Läsa</a:t>
            </a:r>
          </a:p>
        </p:txBody>
      </p:sp>
      <p:sp>
        <p:nvSpPr>
          <p:cNvPr id="12" name="Platshållare för text 11">
            <a:extLst>
              <a:ext uri="{FF2B5EF4-FFF2-40B4-BE49-F238E27FC236}">
                <a16:creationId xmlns:a16="http://schemas.microsoft.com/office/drawing/2014/main" id="{2ECAF204-4177-434F-AD3F-EE4A873CFEC9}"/>
              </a:ext>
            </a:extLst>
          </p:cNvPr>
          <p:cNvSpPr>
            <a:spLocks noGrp="1"/>
          </p:cNvSpPr>
          <p:nvPr>
            <p:ph type="body" sz="quarter" idx="11"/>
          </p:nvPr>
        </p:nvSpPr>
        <p:spPr>
          <a:xfrm>
            <a:off x="7594586" y="1423315"/>
            <a:ext cx="2676465" cy="537215"/>
          </a:xfrm>
        </p:spPr>
        <p:txBody>
          <a:bodyPr/>
          <a:lstStyle/>
          <a:p>
            <a:r>
              <a:rPr lang="sv-SE" dirty="0"/>
              <a:t>Enskilt</a:t>
            </a:r>
          </a:p>
        </p:txBody>
      </p:sp>
      <p:sp>
        <p:nvSpPr>
          <p:cNvPr id="17" name="Platshållare för text 16">
            <a:extLst>
              <a:ext uri="{FF2B5EF4-FFF2-40B4-BE49-F238E27FC236}">
                <a16:creationId xmlns:a16="http://schemas.microsoft.com/office/drawing/2014/main" id="{72ED9323-E853-EC48-AD6B-B4406033923D}"/>
              </a:ext>
            </a:extLst>
          </p:cNvPr>
          <p:cNvSpPr>
            <a:spLocks noGrp="1"/>
          </p:cNvSpPr>
          <p:nvPr>
            <p:ph type="body" sz="quarter" idx="37"/>
          </p:nvPr>
        </p:nvSpPr>
        <p:spPr>
          <a:xfrm>
            <a:off x="1749263" y="6171191"/>
            <a:ext cx="9717914" cy="5891884"/>
          </a:xfrm>
        </p:spPr>
        <p:txBody>
          <a:bodyPr lIns="91440" tIns="45720" rIns="91440" bIns="45720" anchor="t"/>
          <a:lstStyle/>
          <a:p>
            <a:r>
              <a:rPr lang="sv-SE" b="1" dirty="0"/>
              <a:t>Använd verksamhetens ordinarie rutiner och samverka med den. </a:t>
            </a:r>
          </a:p>
          <a:p>
            <a:r>
              <a:rPr lang="sv-SE" dirty="0"/>
              <a:t>Finns det utvecklingstid avsatt som teamet kan använda? Kan innovationsarbetet bokas under en tid där verksamhetens arbetsbelastning är lägre? Kan material lånas av andra verksamheter? </a:t>
            </a:r>
          </a:p>
          <a:p>
            <a:r>
              <a:rPr lang="sv-SE" dirty="0"/>
              <a:t>Det finns en potentiell fördel i att låta teamet arbeta i </a:t>
            </a:r>
            <a:r>
              <a:rPr lang="sv-SE" b="1" dirty="0"/>
              <a:t>”en sprint</a:t>
            </a:r>
            <a:r>
              <a:rPr lang="sv-SE" dirty="0"/>
              <a:t>”, dvs arbetet pågår under flera dagar i följd istället för några timmar varje vecka utspritt över flera veckor/månader. Sprintarbete hjälper ofta ett team att vara effektivare och att hålla fokus och momentet i arbetsflödet.</a:t>
            </a:r>
          </a:p>
          <a:p>
            <a:endParaRPr lang="sv-SE" dirty="0"/>
          </a:p>
        </p:txBody>
      </p:sp>
      <p:sp>
        <p:nvSpPr>
          <p:cNvPr id="18" name="Platshållare för text 17">
            <a:extLst>
              <a:ext uri="{FF2B5EF4-FFF2-40B4-BE49-F238E27FC236}">
                <a16:creationId xmlns:a16="http://schemas.microsoft.com/office/drawing/2014/main" id="{F070D6B8-E6B5-574E-A773-825C4C1C0C35}"/>
              </a:ext>
            </a:extLst>
          </p:cNvPr>
          <p:cNvSpPr>
            <a:spLocks noGrp="1"/>
          </p:cNvSpPr>
          <p:nvPr>
            <p:ph type="body" sz="quarter" idx="38"/>
          </p:nvPr>
        </p:nvSpPr>
        <p:spPr>
          <a:xfrm>
            <a:off x="13916381" y="6171191"/>
            <a:ext cx="9062152" cy="6121494"/>
          </a:xfrm>
        </p:spPr>
        <p:txBody>
          <a:bodyPr/>
          <a:lstStyle/>
          <a:p>
            <a:pPr marL="0" indent="0">
              <a:buNone/>
            </a:pPr>
            <a:r>
              <a:rPr lang="sv-SE" dirty="0"/>
              <a:t>Om du har ett erfaret team som kan tjänstedesign - </a:t>
            </a:r>
            <a:r>
              <a:rPr lang="sv-SE" b="1" dirty="0"/>
              <a:t>Låt teamet göra ett förslag</a:t>
            </a:r>
            <a:r>
              <a:rPr lang="sv-SE" dirty="0"/>
              <a:t> om hur de vill lägga upp arbete och vad de tror de behöver för resurser. Det kan bli utgångspunkten för att förstå hur innovationsarbetet kan påverka verksamhetens ordinarie rutiner. Du och teamet kan sedan hjärnstorma kring vilka åtgärder som kan tas.</a:t>
            </a:r>
          </a:p>
          <a:p>
            <a:pPr marL="514350" indent="-514350">
              <a:buFont typeface="+mj-lt"/>
              <a:buAutoNum type="arabicPeriod" startAt="2"/>
            </a:pPr>
            <a:endParaRPr lang="sv-SE" dirty="0"/>
          </a:p>
          <a:p>
            <a:pPr marL="514350" indent="-514350">
              <a:buFont typeface="+mj-lt"/>
              <a:buAutoNum type="arabicPeriod" startAt="2"/>
            </a:pPr>
            <a:endParaRPr lang="sv-SE" dirty="0"/>
          </a:p>
        </p:txBody>
      </p:sp>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7407783A-6BD5-F040-8445-FF63DD5975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22" name="Bild 21">
            <a:extLst>
              <a:ext uri="{FF2B5EF4-FFF2-40B4-BE49-F238E27FC236}">
                <a16:creationId xmlns:a16="http://schemas.microsoft.com/office/drawing/2014/main" id="{8679F86E-7AE2-5847-B430-590D7ACF60F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604201" flipH="1">
            <a:off x="20794434" y="44555"/>
            <a:ext cx="3403699" cy="5808980"/>
          </a:xfrm>
          <a:prstGeom prst="rect">
            <a:avLst/>
          </a:prstGeom>
        </p:spPr>
      </p:pic>
      <p:pic>
        <p:nvPicPr>
          <p:cNvPr id="15" name="Bild">
            <a:extLst>
              <a:ext uri="{FF2B5EF4-FFF2-40B4-BE49-F238E27FC236}">
                <a16:creationId xmlns:a16="http://schemas.microsoft.com/office/drawing/2014/main" id="{B5A6FA6C-B950-4F56-B41D-08133A619D6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299729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30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dirty="0"/>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1" name="Bild 10">
            <a:extLst>
              <a:ext uri="{FF2B5EF4-FFF2-40B4-BE49-F238E27FC236}">
                <a16:creationId xmlns:a16="http://schemas.microsoft.com/office/drawing/2014/main" id="{B4F326F9-DD2E-4BB8-A3A5-0499BE42152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7822" y="1391188"/>
            <a:ext cx="1083185" cy="532857"/>
          </a:xfrm>
          <a:prstGeom prst="rect">
            <a:avLst/>
          </a:prstGeom>
        </p:spPr>
      </p:pic>
    </p:spTree>
    <p:extLst>
      <p:ext uri="{BB962C8B-B14F-4D97-AF65-F5344CB8AC3E}">
        <p14:creationId xmlns:p14="http://schemas.microsoft.com/office/powerpoint/2010/main" val="2169445336"/>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0C7045-BB56-4622-B625-136EB2A37930}">
  <ds:schemaRefs>
    <ds:schemaRef ds:uri="http://schemas.microsoft.com/office/2006/metadata/properties"/>
    <ds:schemaRef ds:uri="http://purl.org/dc/elements/1.1/"/>
    <ds:schemaRef ds:uri="bbf57927-146e-4af1-8a22-58b8ad68583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f76a4e4c-2db2-462f-9ed3-409335a41f58"/>
    <ds:schemaRef ds:uri="http://www.w3.org/XML/1998/namespace"/>
    <ds:schemaRef ds:uri="http://purl.org/dc/dcmitype/"/>
  </ds:schemaRefs>
</ds:datastoreItem>
</file>

<file path=customXml/itemProps2.xml><?xml version="1.0" encoding="utf-8"?>
<ds:datastoreItem xmlns:ds="http://schemas.openxmlformats.org/officeDocument/2006/customXml" ds:itemID="{1FE243F7-54EF-45BA-B72B-0E835CDB05E4}">
  <ds:schemaRefs>
    <ds:schemaRef ds:uri="http://schemas.microsoft.com/sharepoint/v3/contenttype/forms"/>
  </ds:schemaRefs>
</ds:datastoreItem>
</file>

<file path=customXml/itemProps3.xml><?xml version="1.0" encoding="utf-8"?>
<ds:datastoreItem xmlns:ds="http://schemas.openxmlformats.org/officeDocument/2006/customXml" ds:itemID="{DCC60382-4840-4165-A2E0-F04975017770}"/>
</file>

<file path=docProps/app.xml><?xml version="1.0" encoding="utf-8"?>
<Properties xmlns="http://schemas.openxmlformats.org/officeDocument/2006/extended-properties" xmlns:vt="http://schemas.openxmlformats.org/officeDocument/2006/docPropsVTypes">
  <Template/>
  <TotalTime>5834</TotalTime>
  <Words>1050</Words>
  <Application>Microsoft Macintosh PowerPoint</Application>
  <PresentationFormat>Anpassad</PresentationFormat>
  <Paragraphs>140</Paragraphs>
  <Slides>15</Slides>
  <Notes>15</Notes>
  <HiddenSlides>0</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15</vt:i4>
      </vt:variant>
    </vt:vector>
  </HeadingPairs>
  <TitlesOfParts>
    <vt:vector size="23" baseType="lpstr">
      <vt:lpstr>Arial</vt:lpstr>
      <vt:lpstr>Calibri</vt:lpstr>
      <vt:lpstr>Century Gothic</vt:lpstr>
      <vt:lpstr>Helvetica Neue Medium</vt:lpstr>
      <vt:lpstr>Source Sans Pro Regular</vt:lpstr>
      <vt:lpstr>Office-tema</vt:lpstr>
      <vt:lpstr>1_Office-tema</vt:lpstr>
      <vt:lpstr>2_Office-tema</vt:lpstr>
      <vt:lpstr>Frigör resurser</vt:lpstr>
      <vt:lpstr>Övningens steg</vt:lpstr>
      <vt:lpstr>Börja</vt:lpstr>
      <vt:lpstr>Din nya roll; möjliggörare</vt:lpstr>
      <vt:lpstr>Utse ett team</vt:lpstr>
      <vt:lpstr>Tips!</vt:lpstr>
      <vt:lpstr>Fördela</vt:lpstr>
      <vt:lpstr>Tips!</vt:lpstr>
      <vt:lpstr>Pröva</vt:lpstr>
      <vt:lpstr>Resurser</vt:lpstr>
      <vt:lpstr>Följa upp</vt:lpstr>
      <vt:lpstr>Bra jobbat!</vt:lpstr>
      <vt:lpstr>Utveckla</vt:lpstr>
      <vt:lpstr>Hur gick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285</cp:revision>
  <dcterms:created xsi:type="dcterms:W3CDTF">2022-10-10T08:04:23Z</dcterms:created>
  <dcterms:modified xsi:type="dcterms:W3CDTF">2022-12-11T08:30:41Z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695300.000000000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