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6"/>
  </p:notesMasterIdLst>
  <p:sldIdLst>
    <p:sldId id="325" r:id="rId7"/>
    <p:sldId id="271" r:id="rId8"/>
    <p:sldId id="272" r:id="rId9"/>
    <p:sldId id="317" r:id="rId10"/>
    <p:sldId id="293" r:id="rId11"/>
    <p:sldId id="308" r:id="rId12"/>
    <p:sldId id="257" r:id="rId13"/>
    <p:sldId id="318" r:id="rId14"/>
    <p:sldId id="319" r:id="rId15"/>
    <p:sldId id="320" r:id="rId16"/>
    <p:sldId id="279" r:id="rId17"/>
    <p:sldId id="326" r:id="rId18"/>
    <p:sldId id="286" r:id="rId19"/>
    <p:sldId id="322" r:id="rId20"/>
    <p:sldId id="323" r:id="rId21"/>
    <p:sldId id="292" r:id="rId22"/>
    <p:sldId id="327" r:id="rId23"/>
    <p:sldId id="301" r:id="rId24"/>
    <p:sldId id="302" r:id="rId25"/>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ng Jennifer - SLF" initials="TJ-S" lastIdx="2" clrIdx="0">
    <p:extLst>
      <p:ext uri="{19B8F6BF-5375-455C-9EA6-DF929625EA0E}">
        <p15:presenceInfo xmlns:p15="http://schemas.microsoft.com/office/powerpoint/2012/main" userId="S-1-5-21-3462171308-830565256-3066337160-56191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99"/>
    <p:restoredTop sz="94279" autoAdjust="0"/>
  </p:normalViewPr>
  <p:slideViewPr>
    <p:cSldViewPr snapToGrid="0">
      <p:cViewPr varScale="1">
        <p:scale>
          <a:sx n="73" d="100"/>
          <a:sy n="73" d="100"/>
        </p:scale>
        <p:origin x="520" y="208"/>
      </p:cViewPr>
      <p:guideLst>
        <p:guide pos="2259"/>
        <p:guide orient="horz" pos="4320"/>
      </p:guideLst>
    </p:cSldViewPr>
  </p:slideViewPr>
  <p:outlineViewPr>
    <p:cViewPr>
      <p:scale>
        <a:sx n="33" d="100"/>
        <a:sy n="33" d="100"/>
      </p:scale>
      <p:origin x="0" y="-1092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203096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2016415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1827329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4209919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18</a:t>
            </a:fld>
            <a:endParaRPr lang="sv-SE"/>
          </a:p>
        </p:txBody>
      </p:sp>
    </p:spTree>
    <p:extLst>
      <p:ext uri="{BB962C8B-B14F-4D97-AF65-F5344CB8AC3E}">
        <p14:creationId xmlns:p14="http://schemas.microsoft.com/office/powerpoint/2010/main" val="72267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19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2043227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181869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Denna mall fylls i av teamet som har arbetat operativt med att testa en idé som kan vara en eventuell lösning.</a:t>
            </a:r>
          </a:p>
          <a:p>
            <a:endParaRPr lang="sv-SE">
              <a:cs typeface="Calibri"/>
            </a:endParaRPr>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1544219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Börja med att fylla i namnet på er idé samt vilken utmaning ni löser. Lägg gärna till bild!</a:t>
            </a:r>
          </a:p>
          <a:p>
            <a:endParaRPr lang="sv-SE">
              <a:cs typeface="Calibri"/>
            </a:endParaRPr>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755450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Titta tillbaka på er Testplan. Vilken är utmaningen som är i fokus och varför är det viktigt att lösa den? Berätta också om de viktigaste insikterna om användarnas behov som togs fram under användarutforskning fasen samt varför ni valde att prioritera dem. Lägg gärna till flera presentationsbilder för att visa statistik och foton/citat från användarutforskningen. Max 5 min presentation.</a:t>
            </a:r>
          </a:p>
          <a:p>
            <a:endParaRPr lang="sv-SE" dirty="0">
              <a:cs typeface="Calibri"/>
            </a:endParaRPr>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2701969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idén och hur testade ni den? Berätta vad som är syftet med idén, och hur den skapar nytta för användaren. Inkludera gärna bilder av prototypen och hur användarna testade den. Max 5 min presentation.</a:t>
            </a:r>
          </a:p>
          <a:p>
            <a:endParaRPr lang="sv-SE" dirty="0">
              <a:cs typeface="Calibri"/>
            </a:endParaRPr>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70689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Vilka är de viktigaste resultaten från testet? Stämmer resultatet med era förväntningar? Finns det reaktioner och kommentarer (både positiva och negativa) som alla eller de flesta testare hade gemensamt? Vet ni varför testarna har sagt eller reagerat så? Lägg gärna till flera presentationsbilder om det behövs. Max 5 min presentation.</a:t>
            </a:r>
          </a:p>
          <a:p>
            <a:endParaRPr lang="sv-SE" dirty="0">
              <a:cs typeface="Calibri"/>
            </a:endParaRPr>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1561745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22.svg"/><Relationship Id="rId12"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38.svg"/><Relationship Id="rId5" Type="http://schemas.openxmlformats.org/officeDocument/2006/relationships/image" Target="../media/image34.sv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42.svg"/><Relationship Id="rId7" Type="http://schemas.openxmlformats.org/officeDocument/2006/relationships/image" Target="../media/image2.svg"/><Relationship Id="rId12"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6.sv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2.svg"/><Relationship Id="rId5" Type="http://schemas.openxmlformats.org/officeDocument/2006/relationships/image" Target="../media/image50.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40.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4.svg"/><Relationship Id="rId7" Type="http://schemas.openxmlformats.org/officeDocument/2006/relationships/image" Target="../media/image40.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40.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39.png"/><Relationship Id="rId16"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2.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png"/><Relationship Id="rId9" Type="http://schemas.openxmlformats.org/officeDocument/2006/relationships/image" Target="../media/image61.svg"/><Relationship Id="rId14" Type="http://schemas.openxmlformats.org/officeDocument/2006/relationships/image" Target="../media/image6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sv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65.svg"/><Relationship Id="rId5" Type="http://schemas.openxmlformats.org/officeDocument/2006/relationships/image" Target="../media/image40.svg"/><Relationship Id="rId10" Type="http://schemas.openxmlformats.org/officeDocument/2006/relationships/image" Target="../media/image64.png"/><Relationship Id="rId4" Type="http://schemas.openxmlformats.org/officeDocument/2006/relationships/image" Target="../media/image39.png"/><Relationship Id="rId9" Type="http://schemas.openxmlformats.org/officeDocument/2006/relationships/image" Target="../media/image7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9.svg"/><Relationship Id="rId7"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7.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4.svg"/><Relationship Id="rId3" Type="http://schemas.openxmlformats.org/officeDocument/2006/relationships/image" Target="../media/image79.svg"/><Relationship Id="rId7" Type="http://schemas.openxmlformats.org/officeDocument/2006/relationships/image" Target="../media/image4.svg"/><Relationship Id="rId12"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82.png"/><Relationship Id="rId11" Type="http://schemas.openxmlformats.org/officeDocument/2006/relationships/image" Target="../media/image72.svg"/><Relationship Id="rId5" Type="http://schemas.openxmlformats.org/officeDocument/2006/relationships/image" Target="../media/image81.svg"/><Relationship Id="rId10"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65.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6.svg"/><Relationship Id="rId7" Type="http://schemas.openxmlformats.org/officeDocument/2006/relationships/image" Target="../media/image40.svg"/><Relationship Id="rId2" Type="http://schemas.openxmlformats.org/officeDocument/2006/relationships/image" Target="../media/image8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88.svg"/><Relationship Id="rId4" Type="http://schemas.openxmlformats.org/officeDocument/2006/relationships/image" Target="../media/image87.png"/><Relationship Id="rId9" Type="http://schemas.openxmlformats.org/officeDocument/2006/relationships/image" Target="../media/image2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8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12" Type="http://schemas.openxmlformats.org/officeDocument/2006/relationships/image" Target="../media/image101.svg"/><Relationship Id="rId2" Type="http://schemas.openxmlformats.org/officeDocument/2006/relationships/image" Target="../media/image91.png"/><Relationship Id="rId1" Type="http://schemas.openxmlformats.org/officeDocument/2006/relationships/slideMaster" Target="../slideMasters/slideMaster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svg"/><Relationship Id="rId10" Type="http://schemas.openxmlformats.org/officeDocument/2006/relationships/image" Target="../media/image99.svg"/><Relationship Id="rId4" Type="http://schemas.openxmlformats.org/officeDocument/2006/relationships/image" Target="../media/image93.png"/><Relationship Id="rId9" Type="http://schemas.openxmlformats.org/officeDocument/2006/relationships/image" Target="../media/image9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Master" Target="../slideMasters/slideMaster2.xml"/><Relationship Id="rId5" Type="http://schemas.openxmlformats.org/officeDocument/2006/relationships/image" Target="../media/image105.svg"/><Relationship Id="rId4" Type="http://schemas.openxmlformats.org/officeDocument/2006/relationships/image" Target="../media/image10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emf"/><Relationship Id="rId7" Type="http://schemas.openxmlformats.org/officeDocument/2006/relationships/image" Target="../media/image111.png"/><Relationship Id="rId2" Type="http://schemas.openxmlformats.org/officeDocument/2006/relationships/image" Target="../media/image106.emf"/><Relationship Id="rId1" Type="http://schemas.openxmlformats.org/officeDocument/2006/relationships/slideMaster" Target="../slideMasters/slideMaster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6" Type="http://schemas.openxmlformats.org/officeDocument/2006/relationships/image" Target="../media/image136.png"/><Relationship Id="rId21" Type="http://schemas.openxmlformats.org/officeDocument/2006/relationships/image" Target="../media/image132.svg"/><Relationship Id="rId42" Type="http://schemas.openxmlformats.org/officeDocument/2006/relationships/image" Target="../media/image64.png"/><Relationship Id="rId47" Type="http://schemas.openxmlformats.org/officeDocument/2006/relationships/image" Target="../media/image81.svg"/><Relationship Id="rId63" Type="http://schemas.openxmlformats.org/officeDocument/2006/relationships/image" Target="../media/image165.svg"/><Relationship Id="rId68" Type="http://schemas.openxmlformats.org/officeDocument/2006/relationships/image" Target="../media/image170.png"/><Relationship Id="rId84" Type="http://schemas.openxmlformats.org/officeDocument/2006/relationships/image" Target="../media/image186.png"/><Relationship Id="rId89" Type="http://schemas.openxmlformats.org/officeDocument/2006/relationships/image" Target="../media/image191.svg"/><Relationship Id="rId16" Type="http://schemas.openxmlformats.org/officeDocument/2006/relationships/image" Target="../media/image127.png"/><Relationship Id="rId11" Type="http://schemas.openxmlformats.org/officeDocument/2006/relationships/image" Target="../media/image122.svg"/><Relationship Id="rId32" Type="http://schemas.openxmlformats.org/officeDocument/2006/relationships/image" Target="../media/image141.png"/><Relationship Id="rId37" Type="http://schemas.openxmlformats.org/officeDocument/2006/relationships/image" Target="../media/image146.svg"/><Relationship Id="rId53" Type="http://schemas.openxmlformats.org/officeDocument/2006/relationships/image" Target="../media/image156.svg"/><Relationship Id="rId58" Type="http://schemas.openxmlformats.org/officeDocument/2006/relationships/image" Target="../media/image160.png"/><Relationship Id="rId74" Type="http://schemas.openxmlformats.org/officeDocument/2006/relationships/image" Target="../media/image176.png"/><Relationship Id="rId79" Type="http://schemas.openxmlformats.org/officeDocument/2006/relationships/image" Target="../media/image181.svg"/><Relationship Id="rId102" Type="http://schemas.openxmlformats.org/officeDocument/2006/relationships/image" Target="../media/image204.png"/><Relationship Id="rId5" Type="http://schemas.openxmlformats.org/officeDocument/2006/relationships/image" Target="../media/image116.svg"/><Relationship Id="rId90" Type="http://schemas.openxmlformats.org/officeDocument/2006/relationships/image" Target="../media/image192.png"/><Relationship Id="rId95" Type="http://schemas.openxmlformats.org/officeDocument/2006/relationships/image" Target="../media/image197.svg"/><Relationship Id="rId22" Type="http://schemas.openxmlformats.org/officeDocument/2006/relationships/image" Target="../media/image133.png"/><Relationship Id="rId27" Type="http://schemas.openxmlformats.org/officeDocument/2006/relationships/image" Target="../media/image137.svg"/><Relationship Id="rId43" Type="http://schemas.openxmlformats.org/officeDocument/2006/relationships/image" Target="../media/image151.svg"/><Relationship Id="rId48" Type="http://schemas.openxmlformats.org/officeDocument/2006/relationships/image" Target="../media/image55.png"/><Relationship Id="rId64" Type="http://schemas.openxmlformats.org/officeDocument/2006/relationships/image" Target="../media/image166.png"/><Relationship Id="rId69" Type="http://schemas.openxmlformats.org/officeDocument/2006/relationships/image" Target="../media/image171.svg"/><Relationship Id="rId80" Type="http://schemas.openxmlformats.org/officeDocument/2006/relationships/image" Target="../media/image182.png"/><Relationship Id="rId85" Type="http://schemas.openxmlformats.org/officeDocument/2006/relationships/image" Target="../media/image187.svg"/><Relationship Id="rId12" Type="http://schemas.openxmlformats.org/officeDocument/2006/relationships/image" Target="../media/image123.png"/><Relationship Id="rId17" Type="http://schemas.openxmlformats.org/officeDocument/2006/relationships/image" Target="../media/image128.svg"/><Relationship Id="rId33" Type="http://schemas.openxmlformats.org/officeDocument/2006/relationships/image" Target="../media/image142.svg"/><Relationship Id="rId38" Type="http://schemas.openxmlformats.org/officeDocument/2006/relationships/image" Target="../media/image147.png"/><Relationship Id="rId59" Type="http://schemas.openxmlformats.org/officeDocument/2006/relationships/image" Target="../media/image161.svg"/><Relationship Id="rId103" Type="http://schemas.openxmlformats.org/officeDocument/2006/relationships/image" Target="../media/image205.svg"/><Relationship Id="rId20" Type="http://schemas.openxmlformats.org/officeDocument/2006/relationships/image" Target="../media/image131.png"/><Relationship Id="rId41" Type="http://schemas.openxmlformats.org/officeDocument/2006/relationships/image" Target="../media/image150.svg"/><Relationship Id="rId54" Type="http://schemas.openxmlformats.org/officeDocument/2006/relationships/image" Target="../media/image31.png"/><Relationship Id="rId62" Type="http://schemas.openxmlformats.org/officeDocument/2006/relationships/image" Target="../media/image164.png"/><Relationship Id="rId70" Type="http://schemas.openxmlformats.org/officeDocument/2006/relationships/image" Target="../media/image172.png"/><Relationship Id="rId75" Type="http://schemas.openxmlformats.org/officeDocument/2006/relationships/image" Target="../media/image177.svg"/><Relationship Id="rId83" Type="http://schemas.openxmlformats.org/officeDocument/2006/relationships/image" Target="../media/image185.svg"/><Relationship Id="rId88" Type="http://schemas.openxmlformats.org/officeDocument/2006/relationships/image" Target="../media/image190.png"/><Relationship Id="rId91" Type="http://schemas.openxmlformats.org/officeDocument/2006/relationships/image" Target="../media/image193.svg"/><Relationship Id="rId96" Type="http://schemas.openxmlformats.org/officeDocument/2006/relationships/image" Target="../media/image198.png"/><Relationship Id="rId1" Type="http://schemas.openxmlformats.org/officeDocument/2006/relationships/slideMaster" Target="../slideMasters/slideMaster3.xml"/><Relationship Id="rId6" Type="http://schemas.openxmlformats.org/officeDocument/2006/relationships/image" Target="../media/image117.png"/><Relationship Id="rId15" Type="http://schemas.openxmlformats.org/officeDocument/2006/relationships/image" Target="../media/image126.svg"/><Relationship Id="rId23" Type="http://schemas.openxmlformats.org/officeDocument/2006/relationships/image" Target="../media/image134.svg"/><Relationship Id="rId28" Type="http://schemas.openxmlformats.org/officeDocument/2006/relationships/image" Target="../media/image7.png"/><Relationship Id="rId36" Type="http://schemas.openxmlformats.org/officeDocument/2006/relationships/image" Target="../media/image145.png"/><Relationship Id="rId49" Type="http://schemas.openxmlformats.org/officeDocument/2006/relationships/image" Target="../media/image153.svg"/><Relationship Id="rId57" Type="http://schemas.openxmlformats.org/officeDocument/2006/relationships/image" Target="../media/image159.svg"/><Relationship Id="rId10" Type="http://schemas.openxmlformats.org/officeDocument/2006/relationships/image" Target="../media/image121.png"/><Relationship Id="rId31" Type="http://schemas.openxmlformats.org/officeDocument/2006/relationships/image" Target="../media/image140.svg"/><Relationship Id="rId44" Type="http://schemas.openxmlformats.org/officeDocument/2006/relationships/image" Target="../media/image3.png"/><Relationship Id="rId52" Type="http://schemas.openxmlformats.org/officeDocument/2006/relationships/image" Target="../media/image29.png"/><Relationship Id="rId60" Type="http://schemas.openxmlformats.org/officeDocument/2006/relationships/image" Target="../media/image162.png"/><Relationship Id="rId65" Type="http://schemas.openxmlformats.org/officeDocument/2006/relationships/image" Target="../media/image167.svg"/><Relationship Id="rId73" Type="http://schemas.openxmlformats.org/officeDocument/2006/relationships/image" Target="../media/image175.svg"/><Relationship Id="rId78" Type="http://schemas.openxmlformats.org/officeDocument/2006/relationships/image" Target="../media/image180.png"/><Relationship Id="rId81" Type="http://schemas.openxmlformats.org/officeDocument/2006/relationships/image" Target="../media/image183.svg"/><Relationship Id="rId86" Type="http://schemas.openxmlformats.org/officeDocument/2006/relationships/image" Target="../media/image188.png"/><Relationship Id="rId94" Type="http://schemas.openxmlformats.org/officeDocument/2006/relationships/image" Target="../media/image196.png"/><Relationship Id="rId99" Type="http://schemas.openxmlformats.org/officeDocument/2006/relationships/image" Target="../media/image201.svg"/><Relationship Id="rId101" Type="http://schemas.openxmlformats.org/officeDocument/2006/relationships/image" Target="../media/image203.svg"/><Relationship Id="rId4" Type="http://schemas.openxmlformats.org/officeDocument/2006/relationships/image" Target="../media/image115.png"/><Relationship Id="rId9" Type="http://schemas.openxmlformats.org/officeDocument/2006/relationships/image" Target="../media/image120.svg"/><Relationship Id="rId13" Type="http://schemas.openxmlformats.org/officeDocument/2006/relationships/image" Target="../media/image124.svg"/><Relationship Id="rId18" Type="http://schemas.openxmlformats.org/officeDocument/2006/relationships/image" Target="../media/image129.png"/><Relationship Id="rId39" Type="http://schemas.openxmlformats.org/officeDocument/2006/relationships/image" Target="../media/image148.svg"/><Relationship Id="rId34" Type="http://schemas.openxmlformats.org/officeDocument/2006/relationships/image" Target="../media/image143.png"/><Relationship Id="rId50" Type="http://schemas.openxmlformats.org/officeDocument/2006/relationships/image" Target="../media/image154.png"/><Relationship Id="rId55" Type="http://schemas.openxmlformats.org/officeDocument/2006/relationships/image" Target="../media/image157.svg"/><Relationship Id="rId76" Type="http://schemas.openxmlformats.org/officeDocument/2006/relationships/image" Target="../media/image178.png"/><Relationship Id="rId97" Type="http://schemas.openxmlformats.org/officeDocument/2006/relationships/image" Target="../media/image199.svg"/><Relationship Id="rId104" Type="http://schemas.openxmlformats.org/officeDocument/2006/relationships/image" Target="../media/image206.png"/><Relationship Id="rId7" Type="http://schemas.openxmlformats.org/officeDocument/2006/relationships/image" Target="../media/image118.svg"/><Relationship Id="rId71" Type="http://schemas.openxmlformats.org/officeDocument/2006/relationships/image" Target="../media/image173.svg"/><Relationship Id="rId92" Type="http://schemas.openxmlformats.org/officeDocument/2006/relationships/image" Target="../media/image194.png"/><Relationship Id="rId2" Type="http://schemas.openxmlformats.org/officeDocument/2006/relationships/image" Target="../media/image113.png"/><Relationship Id="rId29" Type="http://schemas.openxmlformats.org/officeDocument/2006/relationships/image" Target="../media/image138.svg"/><Relationship Id="rId24" Type="http://schemas.openxmlformats.org/officeDocument/2006/relationships/image" Target="../media/image100.png"/><Relationship Id="rId40" Type="http://schemas.openxmlformats.org/officeDocument/2006/relationships/image" Target="../media/image149.png"/><Relationship Id="rId45" Type="http://schemas.openxmlformats.org/officeDocument/2006/relationships/image" Target="../media/image152.svg"/><Relationship Id="rId66" Type="http://schemas.openxmlformats.org/officeDocument/2006/relationships/image" Target="../media/image168.png"/><Relationship Id="rId87" Type="http://schemas.openxmlformats.org/officeDocument/2006/relationships/image" Target="../media/image189.svg"/><Relationship Id="rId61" Type="http://schemas.openxmlformats.org/officeDocument/2006/relationships/image" Target="../media/image163.svg"/><Relationship Id="rId82" Type="http://schemas.openxmlformats.org/officeDocument/2006/relationships/image" Target="../media/image184.png"/><Relationship Id="rId19" Type="http://schemas.openxmlformats.org/officeDocument/2006/relationships/image" Target="../media/image130.svg"/><Relationship Id="rId14" Type="http://schemas.openxmlformats.org/officeDocument/2006/relationships/image" Target="../media/image125.png"/><Relationship Id="rId30" Type="http://schemas.openxmlformats.org/officeDocument/2006/relationships/image" Target="../media/image139.png"/><Relationship Id="rId35" Type="http://schemas.openxmlformats.org/officeDocument/2006/relationships/image" Target="../media/image144.svg"/><Relationship Id="rId56" Type="http://schemas.openxmlformats.org/officeDocument/2006/relationships/image" Target="../media/image158.png"/><Relationship Id="rId77" Type="http://schemas.openxmlformats.org/officeDocument/2006/relationships/image" Target="../media/image179.svg"/><Relationship Id="rId100" Type="http://schemas.openxmlformats.org/officeDocument/2006/relationships/image" Target="../media/image202.png"/><Relationship Id="rId105" Type="http://schemas.openxmlformats.org/officeDocument/2006/relationships/image" Target="../media/image207.svg"/><Relationship Id="rId8" Type="http://schemas.openxmlformats.org/officeDocument/2006/relationships/image" Target="../media/image119.png"/><Relationship Id="rId51" Type="http://schemas.openxmlformats.org/officeDocument/2006/relationships/image" Target="../media/image155.svg"/><Relationship Id="rId72" Type="http://schemas.openxmlformats.org/officeDocument/2006/relationships/image" Target="../media/image174.png"/><Relationship Id="rId93" Type="http://schemas.openxmlformats.org/officeDocument/2006/relationships/image" Target="../media/image195.svg"/><Relationship Id="rId98" Type="http://schemas.openxmlformats.org/officeDocument/2006/relationships/image" Target="../media/image200.png"/><Relationship Id="rId3" Type="http://schemas.openxmlformats.org/officeDocument/2006/relationships/image" Target="../media/image114.svg"/><Relationship Id="rId25" Type="http://schemas.openxmlformats.org/officeDocument/2006/relationships/image" Target="../media/image135.svg"/><Relationship Id="rId46" Type="http://schemas.openxmlformats.org/officeDocument/2006/relationships/image" Target="../media/image80.png"/><Relationship Id="rId67" Type="http://schemas.openxmlformats.org/officeDocument/2006/relationships/image" Target="../media/image169.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svg"/><Relationship Id="rId5" Type="http://schemas.openxmlformats.org/officeDocument/2006/relationships/image" Target="../media/image20.svg"/><Relationship Id="rId10"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 name="Bild 1">
            <a:extLst>
              <a:ext uri="{FF2B5EF4-FFF2-40B4-BE49-F238E27FC236}">
                <a16:creationId xmlns:a16="http://schemas.microsoft.com/office/drawing/2014/main" id="{62F1789F-6000-CE56-3A51-FE0AB1039D5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0011074" y="9984986"/>
            <a:ext cx="3341514" cy="4291385"/>
          </a:xfrm>
          <a:prstGeom prst="rect">
            <a:avLst/>
          </a:prstGeom>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5" name="Bild 14">
            <a:extLst>
              <a:ext uri="{FF2B5EF4-FFF2-40B4-BE49-F238E27FC236}">
                <a16:creationId xmlns:a16="http://schemas.microsoft.com/office/drawing/2014/main" id="{5FEFF8CA-112C-9748-B112-34C4B1B5FA7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3664" y="6798925"/>
            <a:ext cx="4608827" cy="6214150"/>
          </a:xfrm>
          <a:prstGeom prst="rect">
            <a:avLst/>
          </a:prstGeom>
        </p:spPr>
      </p:pic>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427448763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37237043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2484902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44914042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749157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10858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FDCD18F4-2131-47B9-32DB-17B62E0C76DF}"/>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60E29C27-23D5-8B08-EFA3-3710F4B04240}"/>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4A0BBCF7-4545-CB95-6C53-25C05E78236A}"/>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9E292A24-C15B-AA48-BC4F-AACBF65963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7789" y="8517763"/>
            <a:ext cx="8789040" cy="1718158"/>
          </a:xfrm>
          <a:prstGeom prst="rect">
            <a:avLst/>
          </a:prstGeom>
        </p:spPr>
      </p:pic>
      <p:pic>
        <p:nvPicPr>
          <p:cNvPr id="34" name="Bild 33">
            <a:extLst>
              <a:ext uri="{FF2B5EF4-FFF2-40B4-BE49-F238E27FC236}">
                <a16:creationId xmlns:a16="http://schemas.microsoft.com/office/drawing/2014/main" id="{F7840A5E-820E-6B4B-8BD0-D198B52B1F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7789" y="11094708"/>
            <a:ext cx="8789040" cy="1718158"/>
          </a:xfrm>
          <a:prstGeom prst="rect">
            <a:avLst/>
          </a:prstGeom>
        </p:spPr>
      </p:pic>
      <p:pic>
        <p:nvPicPr>
          <p:cNvPr id="6" name="Bild 5">
            <a:extLst>
              <a:ext uri="{FF2B5EF4-FFF2-40B4-BE49-F238E27FC236}">
                <a16:creationId xmlns:a16="http://schemas.microsoft.com/office/drawing/2014/main" id="{03DA6F91-C660-2A4F-9DD8-98BB19AFB2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07789" y="5961599"/>
            <a:ext cx="8789040" cy="1718158"/>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ll för att infoga bild">
    <p:bg>
      <p:bgPr>
        <a:solidFill>
          <a:schemeClr val="accent1"/>
        </a:solidFill>
        <a:effectLst/>
      </p:bgPr>
    </p:bg>
    <p:spTree>
      <p:nvGrpSpPr>
        <p:cNvPr id="1" name=""/>
        <p:cNvGrpSpPr/>
        <p:nvPr/>
      </p:nvGrpSpPr>
      <p:grpSpPr>
        <a:xfrm>
          <a:off x="0" y="0"/>
          <a:ext cx="0" cy="0"/>
          <a:chOff x="0" y="0"/>
          <a:chExt cx="0" cy="0"/>
        </a:xfrm>
      </p:grpSpPr>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sp>
        <p:nvSpPr>
          <p:cNvPr id="4" name="Platshållare för bild 3">
            <a:extLst>
              <a:ext uri="{FF2B5EF4-FFF2-40B4-BE49-F238E27FC236}">
                <a16:creationId xmlns:a16="http://schemas.microsoft.com/office/drawing/2014/main" id="{7349AE60-9ED0-194E-81B8-699AD6ED811B}"/>
              </a:ext>
            </a:extLst>
          </p:cNvPr>
          <p:cNvSpPr>
            <a:spLocks noGrp="1"/>
          </p:cNvSpPr>
          <p:nvPr>
            <p:ph type="pic" sz="quarter" idx="38"/>
          </p:nvPr>
        </p:nvSpPr>
        <p:spPr>
          <a:xfrm>
            <a:off x="12465552" y="0"/>
            <a:ext cx="11916861" cy="13716000"/>
          </a:xfrm>
          <a:prstGeom prst="rect">
            <a:avLst/>
          </a:prstGeom>
        </p:spPr>
        <p:txBody>
          <a:bodyPr/>
          <a:lstStyle/>
          <a:p>
            <a:endParaRPr lang="sv-SE"/>
          </a:p>
        </p:txBody>
      </p:sp>
    </p:spTree>
    <p:extLst>
      <p:ext uri="{BB962C8B-B14F-4D97-AF65-F5344CB8AC3E}">
        <p14:creationId xmlns:p14="http://schemas.microsoft.com/office/powerpoint/2010/main" val="252042764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a:t>Klicka här för att ändra format på bakgrundstexten</a:t>
            </a:r>
          </a:p>
          <a:p>
            <a:pPr lvl="0"/>
            <a:endParaRPr lang="sv-SE"/>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9204"/>
            <a:ext cx="6109706"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D5B58458-BDCA-F46C-2145-D33EC643E244}"/>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0C4B21BE-FA3F-AF83-695F-98EF690B8F8F}"/>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6955426D-D754-8505-35C6-32956018565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FE6711BE-1696-3374-7482-87B9511CF7B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070D0683-72B2-53D3-77CD-0BAFCFEA0B4E}"/>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CEB29F1A-12B6-4476-6F0C-8DC27700C4C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
        <p:nvSpPr>
          <p:cNvPr id="2" name="Platshållare för innehåll 28">
            <a:extLst>
              <a:ext uri="{FF2B5EF4-FFF2-40B4-BE49-F238E27FC236}">
                <a16:creationId xmlns:a16="http://schemas.microsoft.com/office/drawing/2014/main" id="{654976F0-45D0-F844-6265-AC0A09A18149}"/>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5" name="Platshållare för text 3">
            <a:extLst>
              <a:ext uri="{FF2B5EF4-FFF2-40B4-BE49-F238E27FC236}">
                <a16:creationId xmlns:a16="http://schemas.microsoft.com/office/drawing/2014/main" id="{F419838E-FC45-733F-D091-ADCD3290C884}"/>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AA3DAC92-C38E-D227-A8D7-AF3C24DFC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C3CB59FB-7BC5-EEA5-22E0-7BD96E7AD8E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6C932758-420B-764E-DDE6-BC017712DB0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E1F7BCD2-0694-7068-B5ED-90334870371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135222EF-3D1F-9C72-3B1E-8D42FAF3794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8D5AB75C-F016-8836-8679-D9DFAFF4BA90}"/>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536D851C-8C83-B154-7622-51AFF840955B}"/>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FD537084-2EAF-9C29-308A-201428761854}"/>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28AB22EF-18F4-24C4-166E-597A920E1263}"/>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611842C4-9C37-5255-BBA8-5EB147D5A974}"/>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FD016C81-C750-D83C-F385-AF4207F494BD}"/>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9BA775A9-0BAE-55D8-15F4-7D9E4E894675}"/>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63072516-1E03-460D-C801-2D02CD888EB1}"/>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142FBC8A-F434-A451-F607-18E7036609B1}"/>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29ED7D36-345F-7C2B-5CD1-DD5454E4CA48}"/>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0127E1A0-D24D-B9A5-93BB-986167F7863A}"/>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DBA7DFEF-E8C4-9809-B02C-CBC0E8686A12}"/>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0C535DED-8C3E-C68C-D192-0339EF8EF4B9}"/>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F1A70273-7778-44F1-BD99-9E8BC1E4FFEE}"/>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E9F245C2-F12C-92BD-8E8F-38422C5F3375}"/>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BCBD09D7-5819-719F-F25C-A912BC9F7C94}"/>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8F22CC9E-686E-F7BE-10F9-0B15BAA39C05}"/>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1EF43F96-5B48-4722-4746-2C5FDA95EAEA}"/>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CFF49863-DFF1-3626-35B2-C420E2AFEE10}"/>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FFDD8D2C-9AC5-16C4-BA94-E8FB49E665FA}"/>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0F9A71C3-3BD5-20A7-F419-76A9F5D43381}"/>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C9A0CA19-C245-348C-7977-81865F4AC4F1}"/>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7EE3422F-EF47-D17E-AE78-6D6219BE38B1}"/>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1C3E85BD-0029-AD92-7946-0CF771503E0E}"/>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DB6B4182-2987-70CD-F091-A8092EC2B564}"/>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5F979506-EA71-D28E-9ACB-E62C6D2F4762}"/>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A5F253A6-4D76-C846-DB90-C9AD178825F6}"/>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65EB0217-13CD-8ACA-A187-8518DB8A8EF9}"/>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FC6B0DFA-B9E6-BD79-FBC4-4FC8B4BC36D3}"/>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6B16DDC7-2EC2-B05C-D6C7-8ED90E308B4F}"/>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900EEAF5-C2AA-34E3-0868-FA427FE3C7AF}"/>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5EFF28E6-558B-DEC7-F40E-531966A663F0}"/>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C37DF9E9-A18E-AAA3-CE34-A04BBDC07726}"/>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67BDC409-3A69-F32B-7C1F-7F48E42A9B4E}"/>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66F7C92B-F449-B55E-0190-B39914460DFE}"/>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D12785FC-D852-755D-80DF-48620BFB335A}"/>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FBAC36EE-2DEC-4C06-12D3-D676D021AEB7}"/>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7FB65205-14DD-9C88-C11B-168A4E69A7C0}"/>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06050FCB-B200-0A8C-A419-0641F7DE935D}"/>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6687C21C-ACA3-8AE8-E4C7-5F31D95449C7}"/>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3FB3C369-3B9D-8907-B161-72961E17694D}"/>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4EB6CE5D-0EC9-971A-765E-3BE23EE8C9C5}"/>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DA6F85FB-ACF5-5904-6F5C-D66FF9077103}"/>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96F01804-56A3-90CE-4244-2272AEB2BC10}"/>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053F7A19-0C83-D92C-35DE-4BF6770230BA}"/>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393C67A0-4D99-FBFD-9348-D8732BA230C1}"/>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5A839E21-DDF9-AD06-EC52-65ADAE728BB1}"/>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C2F2325F-F3A0-ADB3-144C-72FEB35DCD57}"/>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BBE7277E-AD3D-9E1B-D03A-C2A1A6784D3E}"/>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225200177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2 skrivrutor utan mellanrubrike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5421399"/>
            <a:ext cx="9291861" cy="6871069"/>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5421387"/>
            <a:ext cx="9292171" cy="6871298"/>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5870221"/>
            <a:ext cx="8109606" cy="5952811"/>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5870221"/>
            <a:ext cx="8109606" cy="5952811"/>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352578216"/>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353292863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392243161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258757057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2.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710" r:id="rId5"/>
    <p:sldLayoutId id="2147483716" r:id="rId6"/>
    <p:sldLayoutId id="2147483695" r:id="rId7"/>
    <p:sldLayoutId id="2147483711" r:id="rId8"/>
    <p:sldLayoutId id="2147483712" r:id="rId9"/>
    <p:sldLayoutId id="2147483664" r:id="rId10"/>
    <p:sldLayoutId id="2147483665" r:id="rId11"/>
    <p:sldLayoutId id="2147483713" r:id="rId12"/>
    <p:sldLayoutId id="2147483666" r:id="rId13"/>
    <p:sldLayoutId id="2147483667" r:id="rId14"/>
    <p:sldLayoutId id="2147483679" r:id="rId15"/>
    <p:sldLayoutId id="2147483714" r:id="rId16"/>
    <p:sldLayoutId id="2147483717" r:id="rId17"/>
    <p:sldLayoutId id="2147483718" r:id="rId18"/>
    <p:sldLayoutId id="2147483669" r:id="rId19"/>
    <p:sldLayoutId id="2147483715" r:id="rId20"/>
    <p:sldLayoutId id="2147483719" r:id="rId21"/>
    <p:sldLayoutId id="2147483670" r:id="rId22"/>
    <p:sldLayoutId id="2147483677" r:id="rId23"/>
    <p:sldLayoutId id="2147483682" r:id="rId24"/>
    <p:sldLayoutId id="2147483696" r:id="rId25"/>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9.svg"/><Relationship Id="rId2" Type="http://schemas.openxmlformats.org/officeDocument/2006/relationships/image" Target="../media/image208.png"/><Relationship Id="rId1" Type="http://schemas.openxmlformats.org/officeDocument/2006/relationships/slideLayout" Target="../slideLayouts/slideLayout26.xml"/><Relationship Id="rId4" Type="http://schemas.openxmlformats.org/officeDocument/2006/relationships/image" Target="../media/image210.jpg"/></Relationships>
</file>

<file path=ppt/slides/_rels/slide10.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17.png"/><Relationship Id="rId7" Type="http://schemas.openxmlformats.org/officeDocument/2006/relationships/image" Target="../media/image2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2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230.svg"/><Relationship Id="rId5" Type="http://schemas.openxmlformats.org/officeDocument/2006/relationships/image" Target="../media/image229.png"/><Relationship Id="rId4" Type="http://schemas.openxmlformats.org/officeDocument/2006/relationships/image" Target="../media/image209.sv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2.svg"/><Relationship Id="rId7" Type="http://schemas.openxmlformats.org/officeDocument/2006/relationships/image" Target="../media/image233.sv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228.svg"/><Relationship Id="rId4" Type="http://schemas.openxmlformats.org/officeDocument/2006/relationships/image" Target="../media/image227.png"/><Relationship Id="rId9" Type="http://schemas.openxmlformats.org/officeDocument/2006/relationships/image" Target="../media/image234.svg"/></Relationships>
</file>

<file path=ppt/slides/_rels/slide13.xml.rels><?xml version="1.0" encoding="UTF-8" standalone="yes"?>
<Relationships xmlns="http://schemas.openxmlformats.org/package/2006/relationships"><Relationship Id="rId8" Type="http://schemas.openxmlformats.org/officeDocument/2006/relationships/image" Target="../media/image218.svg"/><Relationship Id="rId3" Type="http://schemas.openxmlformats.org/officeDocument/2006/relationships/image" Target="../media/image139.png"/><Relationship Id="rId7" Type="http://schemas.openxmlformats.org/officeDocument/2006/relationships/image" Target="../media/image217.png"/><Relationship Id="rId12" Type="http://schemas.openxmlformats.org/officeDocument/2006/relationships/image" Target="../media/image235.sv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65.svg"/><Relationship Id="rId11" Type="http://schemas.openxmlformats.org/officeDocument/2006/relationships/image" Target="../media/image125.png"/><Relationship Id="rId5" Type="http://schemas.openxmlformats.org/officeDocument/2006/relationships/image" Target="../media/image64.png"/><Relationship Id="rId10" Type="http://schemas.openxmlformats.org/officeDocument/2006/relationships/image" Target="../media/image223.svg"/><Relationship Id="rId4" Type="http://schemas.openxmlformats.org/officeDocument/2006/relationships/image" Target="../media/image140.svg"/><Relationship Id="rId9" Type="http://schemas.openxmlformats.org/officeDocument/2006/relationships/image" Target="../media/image222.png"/></Relationships>
</file>

<file path=ppt/slides/_rels/slide14.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17.png"/><Relationship Id="rId7" Type="http://schemas.openxmlformats.org/officeDocument/2006/relationships/image" Target="../media/image22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218.svg"/></Relationships>
</file>

<file path=ppt/slides/_rels/slide15.xml.rels><?xml version="1.0" encoding="UTF-8" standalone="yes"?>
<Relationships xmlns="http://schemas.openxmlformats.org/package/2006/relationships"><Relationship Id="rId3" Type="http://schemas.openxmlformats.org/officeDocument/2006/relationships/image" Target="../media/image218.svg"/><Relationship Id="rId7" Type="http://schemas.openxmlformats.org/officeDocument/2006/relationships/image" Target="../media/image223.svg"/><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222.png"/><Relationship Id="rId5" Type="http://schemas.openxmlformats.org/officeDocument/2006/relationships/image" Target="../media/image221.svg"/><Relationship Id="rId4" Type="http://schemas.openxmlformats.org/officeDocument/2006/relationships/image" Target="../media/image1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09.svg"/><Relationship Id="rId5" Type="http://schemas.openxmlformats.org/officeDocument/2006/relationships/image" Target="../media/image208.png"/><Relationship Id="rId4" Type="http://schemas.openxmlformats.org/officeDocument/2006/relationships/image" Target="../media/image214.svg"/></Relationships>
</file>

<file path=ppt/slides/_rels/slide17.xml.rels><?xml version="1.0" encoding="UTF-8" standalone="yes"?>
<Relationships xmlns="http://schemas.openxmlformats.org/package/2006/relationships"><Relationship Id="rId3" Type="http://schemas.openxmlformats.org/officeDocument/2006/relationships/image" Target="../media/image232.svg"/><Relationship Id="rId7" Type="http://schemas.openxmlformats.org/officeDocument/2006/relationships/image" Target="../media/image238.sv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svg"/><Relationship Id="rId4" Type="http://schemas.openxmlformats.org/officeDocument/2006/relationships/image" Target="../media/image117.png"/></Relationships>
</file>

<file path=ppt/slides/_rels/slide18.xml.rels><?xml version="1.0" encoding="UTF-8" standalone="yes"?>
<Relationships xmlns="http://schemas.openxmlformats.org/package/2006/relationships"><Relationship Id="rId8" Type="http://schemas.openxmlformats.org/officeDocument/2006/relationships/image" Target="../media/image238.svg"/><Relationship Id="rId3" Type="http://schemas.openxmlformats.org/officeDocument/2006/relationships/image" Target="../media/image217.png"/><Relationship Id="rId7" Type="http://schemas.openxmlformats.org/officeDocument/2006/relationships/image" Target="../media/image237.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218.svg"/></Relationships>
</file>

<file path=ppt/slides/_rels/slide1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www.hejainnovation.se/" TargetMode="External"/><Relationship Id="rId7" Type="http://schemas.openxmlformats.org/officeDocument/2006/relationships/image" Target="../media/image111.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hyperlink" Target="https://www.uppsala.se/innovationskra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212.svg"/><Relationship Id="rId5" Type="http://schemas.openxmlformats.org/officeDocument/2006/relationships/image" Target="../media/image131.png"/><Relationship Id="rId4" Type="http://schemas.openxmlformats.org/officeDocument/2006/relationships/image" Target="../media/image211.svg"/></Relationships>
</file>

<file path=ppt/slides/_rels/slide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209.svg"/><Relationship Id="rId5" Type="http://schemas.openxmlformats.org/officeDocument/2006/relationships/image" Target="../media/image208.png"/><Relationship Id="rId4" Type="http://schemas.openxmlformats.org/officeDocument/2006/relationships/image" Target="../media/image214.svg"/></Relationships>
</file>

<file path=ppt/slides/_rels/slide4.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8.svg"/><Relationship Id="rId5" Type="http://schemas.openxmlformats.org/officeDocument/2006/relationships/image" Target="../media/image217.png"/><Relationship Id="rId4" Type="http://schemas.openxmlformats.org/officeDocument/2006/relationships/image" Target="../media/image216.svg"/></Relationships>
</file>

<file path=ppt/slides/_rels/slide5.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7.png"/><Relationship Id="rId7" Type="http://schemas.openxmlformats.org/officeDocument/2006/relationships/image" Target="../media/image2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1.svg"/><Relationship Id="rId5" Type="http://schemas.openxmlformats.org/officeDocument/2006/relationships/image" Target="../media/image117.png"/><Relationship Id="rId10" Type="http://schemas.openxmlformats.org/officeDocument/2006/relationships/image" Target="../media/image56.svg"/><Relationship Id="rId4" Type="http://schemas.openxmlformats.org/officeDocument/2006/relationships/image" Target="../media/image218.sv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221.svg"/><Relationship Id="rId3" Type="http://schemas.openxmlformats.org/officeDocument/2006/relationships/image" Target="../media/image217.png"/><Relationship Id="rId7" Type="http://schemas.openxmlformats.org/officeDocument/2006/relationships/image" Target="../media/image1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25.svg"/><Relationship Id="rId4" Type="http://schemas.openxmlformats.org/officeDocument/2006/relationships/image" Target="../media/image218.svg"/><Relationship Id="rId9" Type="http://schemas.openxmlformats.org/officeDocument/2006/relationships/image" Target="../media/image224.png"/></Relationships>
</file>

<file path=ppt/slides/_rels/slide7.xml.rels><?xml version="1.0" encoding="UTF-8" standalone="yes"?>
<Relationships xmlns="http://schemas.openxmlformats.org/package/2006/relationships"><Relationship Id="rId8" Type="http://schemas.openxmlformats.org/officeDocument/2006/relationships/image" Target="../media/image226.svg"/><Relationship Id="rId3" Type="http://schemas.openxmlformats.org/officeDocument/2006/relationships/image" Target="../media/image217.png"/><Relationship Id="rId7" Type="http://schemas.openxmlformats.org/officeDocument/2006/relationships/image" Target="../media/image121.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25.svg"/><Relationship Id="rId5" Type="http://schemas.openxmlformats.org/officeDocument/2006/relationships/image" Target="../media/image224.png"/><Relationship Id="rId10" Type="http://schemas.openxmlformats.org/officeDocument/2006/relationships/image" Target="../media/image228.svg"/><Relationship Id="rId4" Type="http://schemas.openxmlformats.org/officeDocument/2006/relationships/image" Target="../media/image218.svg"/><Relationship Id="rId9" Type="http://schemas.openxmlformats.org/officeDocument/2006/relationships/image" Target="../media/image227.png"/></Relationships>
</file>

<file path=ppt/slides/_rels/slide8.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17.png"/><Relationship Id="rId7" Type="http://schemas.openxmlformats.org/officeDocument/2006/relationships/image" Target="../media/image22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218.svg"/></Relationships>
</file>

<file path=ppt/slides/_rels/slide9.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17.png"/><Relationship Id="rId7" Type="http://schemas.openxmlformats.org/officeDocument/2006/relationships/image" Target="../media/image22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2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7C4F3568-1AB2-47FB-8DDD-6AA04AA7C5C2}"/>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Utvärdera testet</a:t>
            </a:r>
          </a:p>
        </p:txBody>
      </p:sp>
      <p:sp>
        <p:nvSpPr>
          <p:cNvPr id="14" name="Platshållare för text 13">
            <a:extLst>
              <a:ext uri="{FF2B5EF4-FFF2-40B4-BE49-F238E27FC236}">
                <a16:creationId xmlns:a16="http://schemas.microsoft.com/office/drawing/2014/main" id="{C8FCF8A0-B752-4290-9AC5-61349A2FB0E4}"/>
              </a:ext>
            </a:extLst>
          </p:cNvPr>
          <p:cNvSpPr>
            <a:spLocks noGrp="1"/>
          </p:cNvSpPr>
          <p:nvPr>
            <p:ph type="body" sz="quarter" idx="10"/>
          </p:nvPr>
        </p:nvSpPr>
        <p:spPr/>
        <p:txBody>
          <a:bodyPr/>
          <a:lstStyle/>
          <a:p>
            <a:r>
              <a:rPr lang="sv-SE" dirty="0"/>
              <a:t>1 timme</a:t>
            </a:r>
          </a:p>
        </p:txBody>
      </p:sp>
      <p:sp>
        <p:nvSpPr>
          <p:cNvPr id="16" name="Platshållare för text 15">
            <a:extLst>
              <a:ext uri="{FF2B5EF4-FFF2-40B4-BE49-F238E27FC236}">
                <a16:creationId xmlns:a16="http://schemas.microsoft.com/office/drawing/2014/main" id="{F056D5AD-89E4-4E8A-B14C-82652F3EE879}"/>
              </a:ext>
            </a:extLst>
          </p:cNvPr>
          <p:cNvSpPr>
            <a:spLocks noGrp="1"/>
          </p:cNvSpPr>
          <p:nvPr>
            <p:ph type="body" sz="quarter" idx="37"/>
          </p:nvPr>
        </p:nvSpPr>
        <p:spPr/>
        <p:txBody>
          <a:bodyPr/>
          <a:lstStyle/>
          <a:p>
            <a:r>
              <a:rPr lang="sv-SE" dirty="0"/>
              <a:t>Dags att bestämma nästa steg efter </a:t>
            </a:r>
            <a:br>
              <a:rPr lang="sv-SE" dirty="0"/>
            </a:br>
            <a:r>
              <a:rPr lang="sv-SE" dirty="0"/>
              <a:t>att ha testat en prototyp av er idé!</a:t>
            </a:r>
          </a:p>
          <a:p>
            <a:endParaRPr lang="sv-SE" dirty="0"/>
          </a:p>
        </p:txBody>
      </p:sp>
      <p:pic>
        <p:nvPicPr>
          <p:cNvPr id="18" name="Bild">
            <a:extLst>
              <a:ext uri="{FF2B5EF4-FFF2-40B4-BE49-F238E27FC236}">
                <a16:creationId xmlns:a16="http://schemas.microsoft.com/office/drawing/2014/main" id="{ADA62A42-19CF-4E46-8AF8-32065A93F351}"/>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05202" y="1295063"/>
            <a:ext cx="734525" cy="725108"/>
          </a:xfrm>
          <a:prstGeom prst="rect">
            <a:avLst/>
          </a:prstGeom>
          <a:ln w="12700">
            <a:miter lim="400000"/>
          </a:ln>
        </p:spPr>
      </p:pic>
      <p:pic>
        <p:nvPicPr>
          <p:cNvPr id="28" name="Platshållare för bild 27" descr="En öppen lysande låda med andra stängda mörka lådor">
            <a:extLst>
              <a:ext uri="{FF2B5EF4-FFF2-40B4-BE49-F238E27FC236}">
                <a16:creationId xmlns:a16="http://schemas.microsoft.com/office/drawing/2014/main" id="{191AF7BB-4337-4C92-94E9-16C27069CBD9}"/>
              </a:ext>
            </a:extLst>
          </p:cNvPr>
          <p:cNvPicPr>
            <a:picLocks noGrp="1" noChangeAspect="1"/>
          </p:cNvPicPr>
          <p:nvPr>
            <p:ph type="pic" sz="quarter" idx="36"/>
          </p:nvPr>
        </p:nvPicPr>
        <p:blipFill>
          <a:blip r:embed="rId4">
            <a:extLst>
              <a:ext uri="{28A0092B-C50C-407E-A947-70E740481C1C}">
                <a14:useLocalDpi xmlns:a14="http://schemas.microsoft.com/office/drawing/2010/main" val="0"/>
              </a:ext>
            </a:extLst>
          </a:blip>
          <a:srcRect l="16671" r="16671"/>
          <a:stretch>
            <a:fillRect/>
          </a:stretch>
        </p:blipFill>
        <p:spPr/>
      </p:pic>
    </p:spTree>
    <p:extLst>
      <p:ext uri="{BB962C8B-B14F-4D97-AF65-F5344CB8AC3E}">
        <p14:creationId xmlns:p14="http://schemas.microsoft.com/office/powerpoint/2010/main" val="3145843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2B5C5275-3790-CABF-4C08-C366CE3B2902}"/>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Testresultat</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p:txBody>
          <a:bodyPr/>
          <a:lstStyle/>
          <a:p>
            <a:r>
              <a:rPr lang="sv-SE" dirty="0"/>
              <a:t>Grupp</a:t>
            </a:r>
          </a:p>
          <a:p>
            <a:endParaRPr lang="sv-SE" dirty="0"/>
          </a:p>
        </p:txBody>
      </p:sp>
      <p:sp>
        <p:nvSpPr>
          <p:cNvPr id="6" name="Platshållare för text 5">
            <a:extLst>
              <a:ext uri="{FF2B5EF4-FFF2-40B4-BE49-F238E27FC236}">
                <a16:creationId xmlns:a16="http://schemas.microsoft.com/office/drawing/2014/main" id="{D2A0F037-85FF-5D29-72F4-5CCF492AF32D}"/>
              </a:ext>
            </a:extLst>
          </p:cNvPr>
          <p:cNvSpPr>
            <a:spLocks noGrp="1"/>
          </p:cNvSpPr>
          <p:nvPr>
            <p:ph type="body" sz="quarter" idx="40"/>
          </p:nvPr>
        </p:nvSpPr>
        <p:spPr/>
        <p:txBody>
          <a:bodyPr/>
          <a:lstStyle/>
          <a:p>
            <a:endParaRPr lang="sv-SE"/>
          </a:p>
        </p:txBody>
      </p:sp>
      <p:sp>
        <p:nvSpPr>
          <p:cNvPr id="7" name="Platshållare för text 6">
            <a:extLst>
              <a:ext uri="{FF2B5EF4-FFF2-40B4-BE49-F238E27FC236}">
                <a16:creationId xmlns:a16="http://schemas.microsoft.com/office/drawing/2014/main" id="{70131304-B421-C9B1-5E05-3D931B82C55D}"/>
              </a:ext>
            </a:extLst>
          </p:cNvPr>
          <p:cNvSpPr>
            <a:spLocks noGrp="1"/>
          </p:cNvSpPr>
          <p:nvPr>
            <p:ph type="body" sz="quarter" idx="41"/>
          </p:nvPr>
        </p:nvSpPr>
        <p:spPr/>
        <p:txBody>
          <a:bodyPr/>
          <a:lstStyle/>
          <a:p>
            <a:endParaRPr lang="sv-SE"/>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0" name="Bild 9">
            <a:extLst>
              <a:ext uri="{FF2B5EF4-FFF2-40B4-BE49-F238E27FC236}">
                <a16:creationId xmlns:a16="http://schemas.microsoft.com/office/drawing/2014/main" id="{14871D78-00F1-4DD2-807D-28780758F05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237035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30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a:xfrm>
            <a:off x="6021007" y="1423315"/>
            <a:ext cx="2680716" cy="537215"/>
          </a:xfrm>
        </p:spPr>
        <p:txBody>
          <a:bodyPr/>
          <a:lstStyle/>
          <a:p>
            <a:r>
              <a:rPr lang="sv-SE"/>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F4F642CD-9364-9246-9FF4-1DBF0974296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7228" y="1295063"/>
            <a:ext cx="1209727" cy="595107"/>
          </a:xfrm>
          <a:prstGeom prst="rect">
            <a:avLst/>
          </a:prstGeom>
        </p:spPr>
      </p:pic>
    </p:spTree>
    <p:extLst>
      <p:ext uri="{BB962C8B-B14F-4D97-AF65-F5344CB8AC3E}">
        <p14:creationId xmlns:p14="http://schemas.microsoft.com/office/powerpoint/2010/main" val="2169445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CFF4C732-2790-4D99-83B4-20A6E2072F5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Presentation</a:t>
            </a:r>
          </a:p>
        </p:txBody>
      </p:sp>
      <p:sp>
        <p:nvSpPr>
          <p:cNvPr id="6" name="Platshållare för text 5">
            <a:extLst>
              <a:ext uri="{FF2B5EF4-FFF2-40B4-BE49-F238E27FC236}">
                <a16:creationId xmlns:a16="http://schemas.microsoft.com/office/drawing/2014/main" id="{29503A0B-499A-4A74-B5DF-6E9720A4AC70}"/>
              </a:ext>
            </a:extLst>
          </p:cNvPr>
          <p:cNvSpPr>
            <a:spLocks noGrp="1"/>
          </p:cNvSpPr>
          <p:nvPr>
            <p:ph type="body" sz="quarter" idx="10"/>
          </p:nvPr>
        </p:nvSpPr>
        <p:spPr/>
        <p:txBody>
          <a:bodyPr/>
          <a:lstStyle/>
          <a:p>
            <a:r>
              <a:rPr lang="sv-SE" dirty="0"/>
              <a:t>15 min</a:t>
            </a:r>
          </a:p>
        </p:txBody>
      </p:sp>
      <p:sp>
        <p:nvSpPr>
          <p:cNvPr id="8" name="Platshållare för text 7">
            <a:extLst>
              <a:ext uri="{FF2B5EF4-FFF2-40B4-BE49-F238E27FC236}">
                <a16:creationId xmlns:a16="http://schemas.microsoft.com/office/drawing/2014/main" id="{E1115AF9-9387-4D1C-AABF-39807F21424D}"/>
              </a:ext>
            </a:extLst>
          </p:cNvPr>
          <p:cNvSpPr>
            <a:spLocks noGrp="1"/>
          </p:cNvSpPr>
          <p:nvPr>
            <p:ph type="body" sz="quarter" idx="35"/>
          </p:nvPr>
        </p:nvSpPr>
        <p:spPr/>
        <p:txBody>
          <a:bodyPr/>
          <a:lstStyle/>
          <a:p>
            <a:r>
              <a:rPr lang="sv-SE" dirty="0"/>
              <a:t>Prata</a:t>
            </a:r>
          </a:p>
        </p:txBody>
      </p:sp>
      <p:sp>
        <p:nvSpPr>
          <p:cNvPr id="7" name="Platshållare för text 6">
            <a:extLst>
              <a:ext uri="{FF2B5EF4-FFF2-40B4-BE49-F238E27FC236}">
                <a16:creationId xmlns:a16="http://schemas.microsoft.com/office/drawing/2014/main" id="{D4CC7393-DB1A-4A56-9C7D-779DA406A362}"/>
              </a:ext>
            </a:extLst>
          </p:cNvPr>
          <p:cNvSpPr>
            <a:spLocks noGrp="1"/>
          </p:cNvSpPr>
          <p:nvPr>
            <p:ph type="body" sz="quarter" idx="11"/>
          </p:nvPr>
        </p:nvSpPr>
        <p:spPr/>
        <p:txBody>
          <a:bodyPr/>
          <a:lstStyle/>
          <a:p>
            <a:r>
              <a:rPr lang="sv-SE" dirty="0"/>
              <a:t>Grupp</a:t>
            </a:r>
          </a:p>
        </p:txBody>
      </p:sp>
      <p:sp>
        <p:nvSpPr>
          <p:cNvPr id="10" name="Platshållare för text 9">
            <a:extLst>
              <a:ext uri="{FF2B5EF4-FFF2-40B4-BE49-F238E27FC236}">
                <a16:creationId xmlns:a16="http://schemas.microsoft.com/office/drawing/2014/main" id="{27EA1E66-C3B5-41B2-8F03-0442CEB00C49}"/>
              </a:ext>
            </a:extLst>
          </p:cNvPr>
          <p:cNvSpPr>
            <a:spLocks noGrp="1"/>
          </p:cNvSpPr>
          <p:nvPr>
            <p:ph type="body" sz="quarter" idx="37"/>
          </p:nvPr>
        </p:nvSpPr>
        <p:spPr/>
        <p:txBody>
          <a:bodyPr/>
          <a:lstStyle/>
          <a:p>
            <a:r>
              <a:rPr lang="sv-SE" dirty="0"/>
              <a:t>Välkomna! </a:t>
            </a:r>
          </a:p>
          <a:p>
            <a:r>
              <a:rPr lang="sv-SE" dirty="0"/>
              <a:t>Rivstarta mötet med en presentation från gruppen. Utgå gärna från de förberedda sidorna (6-10).</a:t>
            </a:r>
          </a:p>
        </p:txBody>
      </p:sp>
      <p:sp>
        <p:nvSpPr>
          <p:cNvPr id="11" name="Platshållare för text 10">
            <a:extLst>
              <a:ext uri="{FF2B5EF4-FFF2-40B4-BE49-F238E27FC236}">
                <a16:creationId xmlns:a16="http://schemas.microsoft.com/office/drawing/2014/main" id="{276A09ED-5B35-43F7-BC0A-23F8280CE837}"/>
              </a:ext>
            </a:extLst>
          </p:cNvPr>
          <p:cNvSpPr>
            <a:spLocks noGrp="1"/>
          </p:cNvSpPr>
          <p:nvPr>
            <p:ph type="body" sz="quarter" idx="39"/>
          </p:nvPr>
        </p:nvSpPr>
        <p:spPr/>
        <p:txBody>
          <a:bodyPr/>
          <a:lstStyle/>
          <a:p>
            <a:r>
              <a:rPr lang="sv-SE" dirty="0"/>
              <a:t>Glöm inte att ha kul!</a:t>
            </a:r>
          </a:p>
        </p:txBody>
      </p:sp>
      <p:pic>
        <p:nvPicPr>
          <p:cNvPr id="12" name="Gruppera">
            <a:extLst>
              <a:ext uri="{FF2B5EF4-FFF2-40B4-BE49-F238E27FC236}">
                <a16:creationId xmlns:a16="http://schemas.microsoft.com/office/drawing/2014/main" id="{308450C6-C855-44CD-8E91-D5C1A02069D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3" name="Bild 12">
            <a:extLst>
              <a:ext uri="{FF2B5EF4-FFF2-40B4-BE49-F238E27FC236}">
                <a16:creationId xmlns:a16="http://schemas.microsoft.com/office/drawing/2014/main" id="{745A76A4-6AB1-45FF-8CDC-5AA8B2B0EC7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373597"/>
            <a:ext cx="1083185" cy="532857"/>
          </a:xfrm>
          <a:prstGeom prst="rect">
            <a:avLst/>
          </a:prstGeom>
        </p:spPr>
      </p:pic>
      <p:pic>
        <p:nvPicPr>
          <p:cNvPr id="14" name="Bild">
            <a:extLst>
              <a:ext uri="{FF2B5EF4-FFF2-40B4-BE49-F238E27FC236}">
                <a16:creationId xmlns:a16="http://schemas.microsoft.com/office/drawing/2014/main" id="{358D1F83-BEBE-4BE4-8F92-C18528A2729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692933" y="1202742"/>
            <a:ext cx="949380" cy="852761"/>
          </a:xfrm>
          <a:prstGeom prst="rect">
            <a:avLst/>
          </a:prstGeom>
          <a:ln w="12700">
            <a:miter lim="400000"/>
          </a:ln>
        </p:spPr>
      </p:pic>
      <p:pic>
        <p:nvPicPr>
          <p:cNvPr id="15" name="Bild 14">
            <a:extLst>
              <a:ext uri="{FF2B5EF4-FFF2-40B4-BE49-F238E27FC236}">
                <a16:creationId xmlns:a16="http://schemas.microsoft.com/office/drawing/2014/main" id="{7BB5E273-F0A1-4820-8EF8-59BBEADE311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84485" flipH="1">
            <a:off x="187818" y="9314920"/>
            <a:ext cx="3451158" cy="4311626"/>
          </a:xfrm>
          <a:prstGeom prst="rect">
            <a:avLst/>
          </a:prstGeom>
        </p:spPr>
      </p:pic>
    </p:spTree>
    <p:extLst>
      <p:ext uri="{BB962C8B-B14F-4D97-AF65-F5344CB8AC3E}">
        <p14:creationId xmlns:p14="http://schemas.microsoft.com/office/powerpoint/2010/main" val="1382471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E98AE9C3-A362-9D4D-87A1-BE900B17888C}"/>
              </a:ext>
            </a:extLst>
          </p:cNvPr>
          <p:cNvSpPr>
            <a:spLocks noGrp="1"/>
          </p:cNvSpPr>
          <p:nvPr>
            <p:ph type="title" idx="4294967295"/>
          </p:nvPr>
        </p:nvSpPr>
        <p:spPr>
          <a:xfrm>
            <a:off x="1680560" y="2313992"/>
            <a:ext cx="9748515"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Beslut</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a:t>15 min</a:t>
            </a:r>
          </a:p>
        </p:txBody>
      </p:sp>
      <p:sp>
        <p:nvSpPr>
          <p:cNvPr id="4" name="Platshållare för text 3">
            <a:extLst>
              <a:ext uri="{FF2B5EF4-FFF2-40B4-BE49-F238E27FC236}">
                <a16:creationId xmlns:a16="http://schemas.microsoft.com/office/drawing/2014/main" id="{CEDF153C-586E-7D4D-8F5F-704F8780D648}"/>
              </a:ext>
            </a:extLst>
          </p:cNvPr>
          <p:cNvSpPr>
            <a:spLocks noGrp="1"/>
          </p:cNvSpPr>
          <p:nvPr>
            <p:ph type="body" sz="quarter" idx="35"/>
          </p:nvPr>
        </p:nvSpPr>
        <p:spPr>
          <a:xfrm>
            <a:off x="4508706" y="1423315"/>
            <a:ext cx="1802138" cy="537215"/>
          </a:xfrm>
        </p:spPr>
        <p:txBody>
          <a:bodyPr/>
          <a:lstStyle/>
          <a:p>
            <a:r>
              <a:rPr lang="sv-SE"/>
              <a:t>Interaktiv</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11"/>
          </p:nvPr>
        </p:nvSpPr>
        <p:spPr>
          <a:prstGeom prst="rect">
            <a:avLst/>
          </a:prstGeom>
        </p:spPr>
        <p:txBody>
          <a:bodyPr/>
          <a:lstStyle/>
          <a:p>
            <a:r>
              <a:rPr lang="sv-SE"/>
              <a:t>Grupp</a:t>
            </a:r>
          </a:p>
        </p:txBody>
      </p:sp>
      <p:sp>
        <p:nvSpPr>
          <p:cNvPr id="17" name="Platshållare för text 16">
            <a:extLst>
              <a:ext uri="{FF2B5EF4-FFF2-40B4-BE49-F238E27FC236}">
                <a16:creationId xmlns:a16="http://schemas.microsoft.com/office/drawing/2014/main" id="{C320C228-53F5-8A46-8624-255E23C790E5}"/>
              </a:ext>
            </a:extLst>
          </p:cNvPr>
          <p:cNvSpPr>
            <a:spLocks noGrp="1"/>
          </p:cNvSpPr>
          <p:nvPr>
            <p:ph type="body" sz="quarter" idx="46"/>
          </p:nvPr>
        </p:nvSpPr>
        <p:spPr>
          <a:xfrm>
            <a:off x="15526859" y="1423315"/>
            <a:ext cx="7174994" cy="1531784"/>
          </a:xfrm>
        </p:spPr>
        <p:txBody>
          <a:bodyPr/>
          <a:lstStyle/>
          <a:p>
            <a:r>
              <a:rPr lang="sv-SE" dirty="0"/>
              <a:t>Utifrån målet som nämndes i Testplanen, spendera 15 min för att diskutera hur de som testade prototypen av idén reagerade. Det här blir grunden för hur ni bestämmer nästa steg i innovationsprocessen. </a:t>
            </a:r>
          </a:p>
        </p:txBody>
      </p:sp>
      <p:pic>
        <p:nvPicPr>
          <p:cNvPr id="28" name="Bild 27" descr="Flytta bocken till ett av alternativen nedan">
            <a:extLst>
              <a:ext uri="{FF2B5EF4-FFF2-40B4-BE49-F238E27FC236}">
                <a16:creationId xmlns:a16="http://schemas.microsoft.com/office/drawing/2014/main" id="{CB6E8297-5626-2640-9EA8-F52E8C4CBDF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599241" y="3171806"/>
            <a:ext cx="1152900" cy="907909"/>
          </a:xfrm>
          <a:prstGeom prst="rect">
            <a:avLst/>
          </a:prstGeom>
        </p:spPr>
      </p:pic>
      <p:pic>
        <p:nvPicPr>
          <p:cNvPr id="21" name="Bild 20" descr="Placera bocken här om Reaktionerna var överväldigande positivt och idén skapar tydligt värde för användarna. &#10;">
            <a:extLst>
              <a:ext uri="{FF2B5EF4-FFF2-40B4-BE49-F238E27FC236}">
                <a16:creationId xmlns:a16="http://schemas.microsoft.com/office/drawing/2014/main" id="{8CDADE7F-DF0B-9743-A6D6-79BECF7F2DB3}"/>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9334" y="6033796"/>
            <a:ext cx="1398542" cy="1383232"/>
          </a:xfrm>
          <a:prstGeom prst="rect">
            <a:avLst/>
          </a:prstGeom>
        </p:spPr>
      </p:pic>
      <p:sp>
        <p:nvSpPr>
          <p:cNvPr id="6" name="Platshållare för text 5">
            <a:extLst>
              <a:ext uri="{FF2B5EF4-FFF2-40B4-BE49-F238E27FC236}">
                <a16:creationId xmlns:a16="http://schemas.microsoft.com/office/drawing/2014/main" id="{F6C08070-93BE-1B44-9D82-9CD345ECAC47}"/>
              </a:ext>
            </a:extLst>
          </p:cNvPr>
          <p:cNvSpPr>
            <a:spLocks noGrp="1"/>
          </p:cNvSpPr>
          <p:nvPr>
            <p:ph type="body" sz="quarter" idx="37"/>
          </p:nvPr>
        </p:nvSpPr>
        <p:spPr/>
        <p:txBody>
          <a:bodyPr/>
          <a:lstStyle/>
          <a:p>
            <a:endParaRPr lang="sv-SE"/>
          </a:p>
          <a:p>
            <a:endParaRPr lang="sv-SE"/>
          </a:p>
          <a:p>
            <a:r>
              <a:rPr lang="sv-SE"/>
              <a:t>Reaktionerna var överväldigande positivt och idén skapar tydligt värde för användarna. </a:t>
            </a:r>
          </a:p>
          <a:p>
            <a:endParaRPr lang="sv-SE"/>
          </a:p>
          <a:p>
            <a:endParaRPr lang="sv-SE"/>
          </a:p>
        </p:txBody>
      </p:sp>
      <p:sp>
        <p:nvSpPr>
          <p:cNvPr id="13" name="Platshållare för text 12">
            <a:extLst>
              <a:ext uri="{FF2B5EF4-FFF2-40B4-BE49-F238E27FC236}">
                <a16:creationId xmlns:a16="http://schemas.microsoft.com/office/drawing/2014/main" id="{2D62FFCF-89FA-534A-B0BA-D71067FAB732}"/>
              </a:ext>
            </a:extLst>
          </p:cNvPr>
          <p:cNvSpPr>
            <a:spLocks noGrp="1"/>
          </p:cNvSpPr>
          <p:nvPr>
            <p:ph type="body" sz="quarter" idx="43"/>
          </p:nvPr>
        </p:nvSpPr>
        <p:spPr>
          <a:xfrm>
            <a:off x="14752142" y="5485723"/>
            <a:ext cx="5961817" cy="460439"/>
          </a:xfrm>
        </p:spPr>
        <p:txBody>
          <a:bodyPr/>
          <a:lstStyle/>
          <a:p>
            <a:r>
              <a:rPr lang="sv-SE"/>
              <a:t>Nästa steg</a:t>
            </a:r>
          </a:p>
        </p:txBody>
      </p:sp>
      <p:sp>
        <p:nvSpPr>
          <p:cNvPr id="10" name="Platshållare för text 9">
            <a:extLst>
              <a:ext uri="{FF2B5EF4-FFF2-40B4-BE49-F238E27FC236}">
                <a16:creationId xmlns:a16="http://schemas.microsoft.com/office/drawing/2014/main" id="{C23C2F5F-39B5-CA49-9AD4-138A44097A6E}"/>
              </a:ext>
            </a:extLst>
          </p:cNvPr>
          <p:cNvSpPr>
            <a:spLocks noGrp="1"/>
          </p:cNvSpPr>
          <p:nvPr>
            <p:ph type="body" sz="quarter" idx="40"/>
          </p:nvPr>
        </p:nvSpPr>
        <p:spPr/>
        <p:txBody>
          <a:bodyPr/>
          <a:lstStyle/>
          <a:p>
            <a:r>
              <a:rPr lang="sv-SE" dirty="0"/>
              <a:t>Kul! Nu är det dags att gå närmare implementering genom att </a:t>
            </a:r>
            <a:r>
              <a:rPr lang="sv-SE" b="1" dirty="0"/>
              <a:t>växla upp testandet!</a:t>
            </a:r>
          </a:p>
        </p:txBody>
      </p:sp>
      <p:pic>
        <p:nvPicPr>
          <p:cNvPr id="22" name="Bild 21" descr="Placera bocken här om Reaktionerna var positiva till vissa men inte alla delar av idén. Det är inte helt tydligt att idén kommer att lyckas som den är nu.">
            <a:extLst>
              <a:ext uri="{FF2B5EF4-FFF2-40B4-BE49-F238E27FC236}">
                <a16:creationId xmlns:a16="http://schemas.microsoft.com/office/drawing/2014/main" id="{D2BEC283-6657-7046-A159-36AD0657598C}"/>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9334" y="8478416"/>
            <a:ext cx="1398542" cy="1383232"/>
          </a:xfrm>
          <a:prstGeom prst="rect">
            <a:avLst/>
          </a:prstGeom>
        </p:spPr>
      </p:pic>
      <p:sp>
        <p:nvSpPr>
          <p:cNvPr id="7" name="Platshållare för text 6">
            <a:extLst>
              <a:ext uri="{FF2B5EF4-FFF2-40B4-BE49-F238E27FC236}">
                <a16:creationId xmlns:a16="http://schemas.microsoft.com/office/drawing/2014/main" id="{B0F5F962-8652-4448-AF4B-617CC1074AC2}"/>
              </a:ext>
            </a:extLst>
          </p:cNvPr>
          <p:cNvSpPr>
            <a:spLocks noGrp="1"/>
          </p:cNvSpPr>
          <p:nvPr>
            <p:ph type="body" sz="quarter" idx="38"/>
          </p:nvPr>
        </p:nvSpPr>
        <p:spPr/>
        <p:txBody>
          <a:bodyPr/>
          <a:lstStyle/>
          <a:p>
            <a:r>
              <a:rPr lang="sv-SE"/>
              <a:t>Reaktionerna var positiva till vissa men inte alla delar av idén. Det är inte helt tydligt att idén kommer att lyckas som den är nu.</a:t>
            </a:r>
          </a:p>
        </p:txBody>
      </p:sp>
      <p:sp>
        <p:nvSpPr>
          <p:cNvPr id="25" name="Platshållare för text 12">
            <a:extLst>
              <a:ext uri="{FF2B5EF4-FFF2-40B4-BE49-F238E27FC236}">
                <a16:creationId xmlns:a16="http://schemas.microsoft.com/office/drawing/2014/main" id="{211EB001-D0E4-BB4B-AD97-F4847721CDA8}"/>
              </a:ext>
            </a:extLst>
          </p:cNvPr>
          <p:cNvSpPr txBox="1">
            <a:spLocks/>
          </p:cNvSpPr>
          <p:nvPr/>
        </p:nvSpPr>
        <p:spPr>
          <a:xfrm>
            <a:off x="14752142" y="8059589"/>
            <a:ext cx="5961817" cy="460439"/>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2400" b="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Nästa steg</a:t>
            </a:r>
          </a:p>
        </p:txBody>
      </p:sp>
      <p:sp>
        <p:nvSpPr>
          <p:cNvPr id="11" name="Platshållare för text 10">
            <a:extLst>
              <a:ext uri="{FF2B5EF4-FFF2-40B4-BE49-F238E27FC236}">
                <a16:creationId xmlns:a16="http://schemas.microsoft.com/office/drawing/2014/main" id="{26D6C71B-4E08-474D-BC3C-6B183927AAB1}"/>
              </a:ext>
            </a:extLst>
          </p:cNvPr>
          <p:cNvSpPr>
            <a:spLocks noGrp="1"/>
          </p:cNvSpPr>
          <p:nvPr>
            <p:ph type="body" sz="quarter" idx="41"/>
          </p:nvPr>
        </p:nvSpPr>
        <p:spPr/>
        <p:txBody>
          <a:bodyPr/>
          <a:lstStyle/>
          <a:p>
            <a:r>
              <a:rPr lang="sv-SE" dirty="0"/>
              <a:t>Iterera prototypen genom att behålla det som uppskattades och justera eller ta bort det som inte fungerade. Skriv en ny </a:t>
            </a:r>
            <a:r>
              <a:rPr lang="sv-SE" b="1" dirty="0"/>
              <a:t>testplan och testa igen!</a:t>
            </a:r>
          </a:p>
        </p:txBody>
      </p:sp>
      <p:pic>
        <p:nvPicPr>
          <p:cNvPr id="23" name="Bild 22" descr="Placera bocken här om Reaktionerna var mest negativa och testarna hade svårt att se relevans av idén för dem.">
            <a:extLst>
              <a:ext uri="{FF2B5EF4-FFF2-40B4-BE49-F238E27FC236}">
                <a16:creationId xmlns:a16="http://schemas.microsoft.com/office/drawing/2014/main" id="{A4239A06-6CA8-134B-ADA9-ED46C275134B}"/>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9334" y="11146971"/>
            <a:ext cx="1398542" cy="1383232"/>
          </a:xfrm>
          <a:prstGeom prst="rect">
            <a:avLst/>
          </a:prstGeom>
        </p:spPr>
      </p:pic>
      <p:sp>
        <p:nvSpPr>
          <p:cNvPr id="8" name="Platshållare för text 7">
            <a:extLst>
              <a:ext uri="{FF2B5EF4-FFF2-40B4-BE49-F238E27FC236}">
                <a16:creationId xmlns:a16="http://schemas.microsoft.com/office/drawing/2014/main" id="{E0C3CA4E-A028-8647-8068-D137405ADF55}"/>
              </a:ext>
            </a:extLst>
          </p:cNvPr>
          <p:cNvSpPr>
            <a:spLocks noGrp="1"/>
          </p:cNvSpPr>
          <p:nvPr>
            <p:ph type="body" sz="quarter" idx="39"/>
          </p:nvPr>
        </p:nvSpPr>
        <p:spPr/>
        <p:txBody>
          <a:bodyPr/>
          <a:lstStyle/>
          <a:p>
            <a:r>
              <a:rPr lang="sv-SE"/>
              <a:t>Reaktionerna var mest negativa och testarna hade svårt att se relevans av idén för dem.</a:t>
            </a:r>
          </a:p>
        </p:txBody>
      </p:sp>
      <p:sp>
        <p:nvSpPr>
          <p:cNvPr id="27" name="Platshållare för text 12">
            <a:extLst>
              <a:ext uri="{FF2B5EF4-FFF2-40B4-BE49-F238E27FC236}">
                <a16:creationId xmlns:a16="http://schemas.microsoft.com/office/drawing/2014/main" id="{526C8146-9395-DC43-980C-E0C62975A77E}"/>
              </a:ext>
            </a:extLst>
          </p:cNvPr>
          <p:cNvSpPr txBox="1">
            <a:spLocks/>
          </p:cNvSpPr>
          <p:nvPr/>
        </p:nvSpPr>
        <p:spPr>
          <a:xfrm>
            <a:off x="14752142" y="10616523"/>
            <a:ext cx="5961817" cy="460439"/>
          </a:xfrm>
          <a:prstGeom prst="rect">
            <a:avLst/>
          </a:prstGeom>
        </p:spPr>
        <p:txBody>
          <a:bodyPr anchor="t" anchorCtr="0"/>
          <a:lstStyle>
            <a:lvl1pPr marL="0" indent="0" algn="l" defTabSz="1828709" rtl="0" eaLnBrk="1" latinLnBrk="0" hangingPunct="1">
              <a:lnSpc>
                <a:spcPct val="90000"/>
              </a:lnSpc>
              <a:spcBef>
                <a:spcPts val="2000"/>
              </a:spcBef>
              <a:buFont typeface="Arial" panose="020B0604020202020204" pitchFamily="34" charset="0"/>
              <a:buNone/>
              <a:defRPr sz="2400" b="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Nästa steg</a:t>
            </a:r>
          </a:p>
        </p:txBody>
      </p:sp>
      <p:sp>
        <p:nvSpPr>
          <p:cNvPr id="12" name="Platshållare för text 11">
            <a:extLst>
              <a:ext uri="{FF2B5EF4-FFF2-40B4-BE49-F238E27FC236}">
                <a16:creationId xmlns:a16="http://schemas.microsoft.com/office/drawing/2014/main" id="{F691B791-2438-BC42-9964-0A109C1C55B9}"/>
              </a:ext>
            </a:extLst>
          </p:cNvPr>
          <p:cNvSpPr>
            <a:spLocks noGrp="1"/>
          </p:cNvSpPr>
          <p:nvPr>
            <p:ph type="body" sz="quarter" idx="42"/>
          </p:nvPr>
        </p:nvSpPr>
        <p:spPr>
          <a:xfrm>
            <a:off x="14752141" y="11360962"/>
            <a:ext cx="8461149" cy="1187902"/>
          </a:xfrm>
        </p:spPr>
        <p:txBody>
          <a:bodyPr/>
          <a:lstStyle/>
          <a:p>
            <a:r>
              <a:rPr lang="sv-SE" dirty="0"/>
              <a:t>Helt OK! Ni vet nu mycket mer om användarens behov i förhållandet till utmaningen! Att tidigt </a:t>
            </a:r>
            <a:r>
              <a:rPr lang="sv-SE" b="1" dirty="0"/>
              <a:t>lägga ner en idé </a:t>
            </a:r>
            <a:r>
              <a:rPr lang="sv-SE" dirty="0"/>
              <a:t>och </a:t>
            </a:r>
            <a:r>
              <a:rPr lang="sv-SE" b="1" dirty="0"/>
              <a:t>att använda era lärdomar för att välja en annan idé </a:t>
            </a:r>
            <a:r>
              <a:rPr lang="sv-SE" dirty="0"/>
              <a:t>som har bättre potential är också ett bra resultat.</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pic>
        <p:nvPicPr>
          <p:cNvPr id="24" name="Bild 23">
            <a:extLst>
              <a:ext uri="{FF2B5EF4-FFF2-40B4-BE49-F238E27FC236}">
                <a16:creationId xmlns:a16="http://schemas.microsoft.com/office/drawing/2014/main" id="{9ECFB3F8-3B4D-8146-B16F-15DA5D705CD3}"/>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8971" y="1373597"/>
            <a:ext cx="1083185" cy="532857"/>
          </a:xfrm>
          <a:prstGeom prst="rect">
            <a:avLst/>
          </a:prstGeom>
        </p:spPr>
      </p:pic>
      <p:pic>
        <p:nvPicPr>
          <p:cNvPr id="26" name="Bild">
            <a:extLst>
              <a:ext uri="{FF2B5EF4-FFF2-40B4-BE49-F238E27FC236}">
                <a16:creationId xmlns:a16="http://schemas.microsoft.com/office/drawing/2014/main" id="{09538220-31AF-0A47-BA56-04A0E5424AC6}"/>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635843" y="1278148"/>
            <a:ext cx="780433" cy="860772"/>
          </a:xfrm>
          <a:prstGeom prst="rect">
            <a:avLst/>
          </a:prstGeom>
          <a:ln w="12700">
            <a:miter lim="400000"/>
          </a:ln>
        </p:spPr>
      </p:pic>
    </p:spTree>
    <p:extLst>
      <p:ext uri="{BB962C8B-B14F-4D97-AF65-F5344CB8AC3E}">
        <p14:creationId xmlns:p14="http://schemas.microsoft.com/office/powerpoint/2010/main" val="1501111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3D049273-4C98-2919-1787-6D6C9C7173BA}"/>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Vidare</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p:txBody>
          <a:bodyPr/>
          <a:lstStyle/>
          <a:p>
            <a:r>
              <a:rPr lang="sv-SE"/>
              <a:t>Grupp</a:t>
            </a:r>
          </a:p>
        </p:txBody>
      </p:sp>
      <p:sp>
        <p:nvSpPr>
          <p:cNvPr id="13" name="Platshållare för innehåll 12">
            <a:extLst>
              <a:ext uri="{FF2B5EF4-FFF2-40B4-BE49-F238E27FC236}">
                <a16:creationId xmlns:a16="http://schemas.microsoft.com/office/drawing/2014/main" id="{DA6F5B96-136E-1F8C-40D3-1342EE9B7A20}"/>
              </a:ext>
            </a:extLst>
          </p:cNvPr>
          <p:cNvSpPr>
            <a:spLocks noGrp="1"/>
          </p:cNvSpPr>
          <p:nvPr>
            <p:ph sz="quarter" idx="13"/>
          </p:nvPr>
        </p:nvSpPr>
        <p:spPr/>
        <p:txBody>
          <a:bodyPr/>
          <a:lstStyle/>
          <a:p>
            <a:r>
              <a:rPr lang="sv-SE" sz="2800" dirty="0">
                <a:solidFill>
                  <a:schemeClr val="bg1"/>
                </a:solidFill>
                <a:latin typeface="+mn-lt"/>
              </a:rPr>
              <a:t>Vad bra att ni har valt en väg framåt! Ta 5 minuter och skriv vad som behöver göras här näst och när, samt vem som tar ansvar för varje punkt.</a:t>
            </a:r>
          </a:p>
          <a:p>
            <a:endParaRPr lang="sv-SE" dirty="0"/>
          </a:p>
        </p:txBody>
      </p:sp>
      <p:sp>
        <p:nvSpPr>
          <p:cNvPr id="22" name="Platshållare för text 21">
            <a:extLst>
              <a:ext uri="{FF2B5EF4-FFF2-40B4-BE49-F238E27FC236}">
                <a16:creationId xmlns:a16="http://schemas.microsoft.com/office/drawing/2014/main" id="{1690EA96-F76A-A6FE-BCBB-103CB59BAB25}"/>
              </a:ext>
            </a:extLst>
          </p:cNvPr>
          <p:cNvSpPr>
            <a:spLocks noGrp="1"/>
          </p:cNvSpPr>
          <p:nvPr>
            <p:ph type="body" sz="quarter" idx="40"/>
          </p:nvPr>
        </p:nvSpPr>
        <p:spPr/>
        <p:txBody>
          <a:bodyPr/>
          <a:lstStyle/>
          <a:p>
            <a:endParaRPr lang="sv-SE"/>
          </a:p>
        </p:txBody>
      </p:sp>
      <p:sp>
        <p:nvSpPr>
          <p:cNvPr id="23" name="Platshållare för text 22">
            <a:extLst>
              <a:ext uri="{FF2B5EF4-FFF2-40B4-BE49-F238E27FC236}">
                <a16:creationId xmlns:a16="http://schemas.microsoft.com/office/drawing/2014/main" id="{15FF73C3-D0A1-67D7-4F36-F0F10F5CE2B5}"/>
              </a:ext>
            </a:extLst>
          </p:cNvPr>
          <p:cNvSpPr>
            <a:spLocks noGrp="1"/>
          </p:cNvSpPr>
          <p:nvPr>
            <p:ph type="body" sz="quarter" idx="41"/>
          </p:nvPr>
        </p:nvSpPr>
        <p:spPr/>
        <p:txBody>
          <a:bodyPr/>
          <a:lstStyle/>
          <a:p>
            <a:endParaRPr lang="sv-SE"/>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5" name="Bild 14">
            <a:extLst>
              <a:ext uri="{FF2B5EF4-FFF2-40B4-BE49-F238E27FC236}">
                <a16:creationId xmlns:a16="http://schemas.microsoft.com/office/drawing/2014/main" id="{6251EC00-8E1A-B94E-83AC-03041123BB9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4238349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E12DBDC-5FE8-254B-B444-D51A941D45F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Tack!</a:t>
            </a:r>
          </a:p>
        </p:txBody>
      </p:sp>
      <p:sp>
        <p:nvSpPr>
          <p:cNvPr id="14" name="Platshållare för text 8">
            <a:extLst>
              <a:ext uri="{FF2B5EF4-FFF2-40B4-BE49-F238E27FC236}">
                <a16:creationId xmlns:a16="http://schemas.microsoft.com/office/drawing/2014/main" id="{7998FAD2-2DBE-D949-9DD6-176449F89ED6}"/>
              </a:ext>
            </a:extLst>
          </p:cNvPr>
          <p:cNvSpPr>
            <a:spLocks noGrp="1"/>
          </p:cNvSpPr>
          <p:nvPr>
            <p:ph type="body" sz="quarter" idx="10"/>
          </p:nvPr>
        </p:nvSpPr>
        <p:spPr>
          <a:xfrm>
            <a:off x="1713600" y="1423315"/>
            <a:ext cx="1802138" cy="536400"/>
          </a:xfrm>
        </p:spPr>
        <p:txBody>
          <a:bodyPr/>
          <a:lstStyle/>
          <a:p>
            <a:r>
              <a:rPr lang="sv-SE">
                <a:solidFill>
                  <a:schemeClr val="bg1"/>
                </a:solidFill>
              </a:rPr>
              <a:t>15 min</a:t>
            </a:r>
          </a:p>
        </p:txBody>
      </p:sp>
      <p:sp>
        <p:nvSpPr>
          <p:cNvPr id="15" name="Platshållare för text 10">
            <a:extLst>
              <a:ext uri="{FF2B5EF4-FFF2-40B4-BE49-F238E27FC236}">
                <a16:creationId xmlns:a16="http://schemas.microsoft.com/office/drawing/2014/main" id="{E5F7DD2F-D40B-9B45-9E68-7AA38EB3CB5E}"/>
              </a:ext>
            </a:extLst>
          </p:cNvPr>
          <p:cNvSpPr>
            <a:spLocks noGrp="1"/>
          </p:cNvSpPr>
          <p:nvPr>
            <p:ph type="body" sz="quarter" idx="35"/>
          </p:nvPr>
        </p:nvSpPr>
        <p:spPr>
          <a:xfrm>
            <a:off x="4734743" y="1423315"/>
            <a:ext cx="1802138" cy="537215"/>
          </a:xfrm>
        </p:spPr>
        <p:txBody>
          <a:bodyPr/>
          <a:lstStyle/>
          <a:p>
            <a:r>
              <a:rPr lang="sv-SE">
                <a:solidFill>
                  <a:schemeClr val="bg1"/>
                </a:solidFill>
              </a:rPr>
              <a:t>Läsa</a:t>
            </a:r>
          </a:p>
        </p:txBody>
      </p:sp>
      <p:sp>
        <p:nvSpPr>
          <p:cNvPr id="16" name="Platshållare för text 9">
            <a:extLst>
              <a:ext uri="{FF2B5EF4-FFF2-40B4-BE49-F238E27FC236}">
                <a16:creationId xmlns:a16="http://schemas.microsoft.com/office/drawing/2014/main" id="{FA5F2441-49A8-9346-8CB3-E66AF77E9EE6}"/>
              </a:ext>
            </a:extLst>
          </p:cNvPr>
          <p:cNvSpPr>
            <a:spLocks noGrp="1"/>
          </p:cNvSpPr>
          <p:nvPr>
            <p:ph type="body" sz="quarter" idx="11"/>
          </p:nvPr>
        </p:nvSpPr>
        <p:spPr>
          <a:xfrm>
            <a:off x="7594586" y="1423315"/>
            <a:ext cx="3056481" cy="537215"/>
          </a:xfrm>
        </p:spPr>
        <p:txBody>
          <a:bodyPr/>
          <a:lstStyle/>
          <a:p>
            <a:r>
              <a:rPr lang="sv-SE">
                <a:solidFill>
                  <a:schemeClr val="bg1"/>
                </a:solidFill>
              </a:rPr>
              <a:t>Grupp</a:t>
            </a:r>
          </a:p>
        </p:txBody>
      </p:sp>
      <p:sp>
        <p:nvSpPr>
          <p:cNvPr id="6" name="Platshållare för text 5">
            <a:extLst>
              <a:ext uri="{FF2B5EF4-FFF2-40B4-BE49-F238E27FC236}">
                <a16:creationId xmlns:a16="http://schemas.microsoft.com/office/drawing/2014/main" id="{21DE6C82-B2E9-8B42-9B02-E769185F2EA8}"/>
              </a:ext>
            </a:extLst>
          </p:cNvPr>
          <p:cNvSpPr>
            <a:spLocks noGrp="1"/>
          </p:cNvSpPr>
          <p:nvPr>
            <p:ph type="body" sz="quarter" idx="37"/>
          </p:nvPr>
        </p:nvSpPr>
        <p:spPr/>
        <p:txBody>
          <a:bodyPr/>
          <a:lstStyle/>
          <a:p>
            <a:r>
              <a:rPr lang="sv-SE"/>
              <a:t>Applådera nu er själva för ett bra arbete, det är inte helt lätt att fatta dessa beslut!</a:t>
            </a:r>
          </a:p>
        </p:txBody>
      </p:sp>
      <p:sp>
        <p:nvSpPr>
          <p:cNvPr id="7" name="Platshållare för text 6">
            <a:extLst>
              <a:ext uri="{FF2B5EF4-FFF2-40B4-BE49-F238E27FC236}">
                <a16:creationId xmlns:a16="http://schemas.microsoft.com/office/drawing/2014/main" id="{0A3C7833-BCD5-B94C-A2B5-85AD0E7CFD72}"/>
              </a:ext>
            </a:extLst>
          </p:cNvPr>
          <p:cNvSpPr>
            <a:spLocks noGrp="1"/>
          </p:cNvSpPr>
          <p:nvPr>
            <p:ph type="body" sz="quarter" idx="39"/>
          </p:nvPr>
        </p:nvSpPr>
        <p:spPr>
          <a:xfrm>
            <a:off x="14873898" y="5520021"/>
            <a:ext cx="6385902" cy="2125604"/>
          </a:xfrm>
        </p:spPr>
        <p:txBody>
          <a:bodyPr/>
          <a:lstStyle/>
          <a:p>
            <a:r>
              <a:rPr lang="sv-SE" dirty="0"/>
              <a:t>Ta med er anteckningarna i ert fortsatta arbete. Är ni redo att växla upp – fortsätt till pass 4 i träningsprogrammet Led ett initiativ.</a:t>
            </a:r>
          </a:p>
        </p:txBody>
      </p:sp>
      <p:pic>
        <p:nvPicPr>
          <p:cNvPr id="17" name="Gruppera">
            <a:extLst>
              <a:ext uri="{FF2B5EF4-FFF2-40B4-BE49-F238E27FC236}">
                <a16:creationId xmlns:a16="http://schemas.microsoft.com/office/drawing/2014/main" id="{BDDEED5A-639D-634F-B744-A7480D4403E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9" name="Bild">
            <a:extLst>
              <a:ext uri="{FF2B5EF4-FFF2-40B4-BE49-F238E27FC236}">
                <a16:creationId xmlns:a16="http://schemas.microsoft.com/office/drawing/2014/main" id="{FEB52AE6-3D23-7B46-AF21-2C155D59E14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11" name="Bild 10">
            <a:extLst>
              <a:ext uri="{FF2B5EF4-FFF2-40B4-BE49-F238E27FC236}">
                <a16:creationId xmlns:a16="http://schemas.microsoft.com/office/drawing/2014/main" id="{EC48829C-67E0-8943-8965-6CBADF6FB00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3804381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203810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F4CCC281-E485-4635-A2BC-DF8FC37C10D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gick det?</a:t>
            </a:r>
          </a:p>
        </p:txBody>
      </p:sp>
      <p:sp>
        <p:nvSpPr>
          <p:cNvPr id="6" name="Platshållare för text 5">
            <a:extLst>
              <a:ext uri="{FF2B5EF4-FFF2-40B4-BE49-F238E27FC236}">
                <a16:creationId xmlns:a16="http://schemas.microsoft.com/office/drawing/2014/main" id="{7A2A1C6F-D8F4-4D68-B572-FE584FDFCCCC}"/>
              </a:ext>
            </a:extLst>
          </p:cNvPr>
          <p:cNvSpPr>
            <a:spLocks noGrp="1"/>
          </p:cNvSpPr>
          <p:nvPr>
            <p:ph type="body" sz="quarter" idx="10"/>
          </p:nvPr>
        </p:nvSpPr>
        <p:spPr/>
        <p:txBody>
          <a:bodyPr/>
          <a:lstStyle/>
          <a:p>
            <a:r>
              <a:rPr lang="sv-SE" dirty="0"/>
              <a:t>5 min</a:t>
            </a:r>
          </a:p>
        </p:txBody>
      </p:sp>
      <p:sp>
        <p:nvSpPr>
          <p:cNvPr id="8" name="Platshållare för text 7">
            <a:extLst>
              <a:ext uri="{FF2B5EF4-FFF2-40B4-BE49-F238E27FC236}">
                <a16:creationId xmlns:a16="http://schemas.microsoft.com/office/drawing/2014/main" id="{40D1D520-A00D-4BEF-8C42-F836DFF15981}"/>
              </a:ext>
            </a:extLst>
          </p:cNvPr>
          <p:cNvSpPr>
            <a:spLocks noGrp="1"/>
          </p:cNvSpPr>
          <p:nvPr>
            <p:ph type="body" sz="quarter" idx="35"/>
          </p:nvPr>
        </p:nvSpPr>
        <p:spPr/>
        <p:txBody>
          <a:bodyPr/>
          <a:lstStyle/>
          <a:p>
            <a:r>
              <a:rPr lang="sv-SE" dirty="0"/>
              <a:t>Läsa</a:t>
            </a:r>
          </a:p>
        </p:txBody>
      </p:sp>
      <p:sp>
        <p:nvSpPr>
          <p:cNvPr id="7" name="Platshållare för text 6">
            <a:extLst>
              <a:ext uri="{FF2B5EF4-FFF2-40B4-BE49-F238E27FC236}">
                <a16:creationId xmlns:a16="http://schemas.microsoft.com/office/drawing/2014/main" id="{70FAD826-FCF5-467F-A90C-2EF9C4E5FA0B}"/>
              </a:ext>
            </a:extLst>
          </p:cNvPr>
          <p:cNvSpPr>
            <a:spLocks noGrp="1"/>
          </p:cNvSpPr>
          <p:nvPr>
            <p:ph type="body" sz="quarter" idx="11"/>
          </p:nvPr>
        </p:nvSpPr>
        <p:spPr/>
        <p:txBody>
          <a:bodyPr/>
          <a:lstStyle/>
          <a:p>
            <a:r>
              <a:rPr lang="sv-SE" dirty="0"/>
              <a:t>Enskilt</a:t>
            </a:r>
          </a:p>
        </p:txBody>
      </p:sp>
      <p:sp>
        <p:nvSpPr>
          <p:cNvPr id="10" name="Platshållare för text 9">
            <a:extLst>
              <a:ext uri="{FF2B5EF4-FFF2-40B4-BE49-F238E27FC236}">
                <a16:creationId xmlns:a16="http://schemas.microsoft.com/office/drawing/2014/main" id="{582EDB72-9881-4B80-B528-11769596E7B3}"/>
              </a:ext>
            </a:extLst>
          </p:cNvPr>
          <p:cNvSpPr>
            <a:spLocks noGrp="1"/>
          </p:cNvSpPr>
          <p:nvPr>
            <p:ph type="body" sz="quarter" idx="37"/>
          </p:nvPr>
        </p:nvSpPr>
        <p:spPr/>
        <p:txBody>
          <a:bodyPr/>
          <a:lstStyle/>
          <a:p>
            <a:r>
              <a:rPr lang="sv-SE" b="0" dirty="0">
                <a:latin typeface="+mn-lt"/>
              </a:rPr>
              <a:t>Att arbete med innovation är i sig själv en agil och interaktiv process. Det är därför en bra vana </a:t>
            </a:r>
            <a:r>
              <a:rPr lang="sv-SE" b="1" dirty="0">
                <a:latin typeface="+mn-lt"/>
              </a:rPr>
              <a:t>att regelbundet reflektera</a:t>
            </a:r>
            <a:r>
              <a:rPr lang="sv-SE" b="0" dirty="0">
                <a:latin typeface="+mn-lt"/>
              </a:rPr>
              <a:t> över hur processen har gått, vad ni har lärt er, och om det finns saker som kan förbättras.</a:t>
            </a:r>
          </a:p>
          <a:p>
            <a:r>
              <a:rPr lang="sv-SE" b="0" dirty="0">
                <a:latin typeface="+mn-lt"/>
              </a:rPr>
              <a:t>Använd 15 värdefulla minuter till att reflektera över vad teamet och du har åstadkommit hittills, från utforskande av utmaning till beslut om fortsättning. Finns plats för anteckningar på nästa bild. </a:t>
            </a:r>
          </a:p>
          <a:p>
            <a:endParaRPr lang="sv-SE" dirty="0"/>
          </a:p>
        </p:txBody>
      </p:sp>
      <p:sp>
        <p:nvSpPr>
          <p:cNvPr id="11" name="Platshållare för text 10">
            <a:extLst>
              <a:ext uri="{FF2B5EF4-FFF2-40B4-BE49-F238E27FC236}">
                <a16:creationId xmlns:a16="http://schemas.microsoft.com/office/drawing/2014/main" id="{C61950F4-FD80-4847-8B04-3C4E9D28BF5C}"/>
              </a:ext>
            </a:extLst>
          </p:cNvPr>
          <p:cNvSpPr>
            <a:spLocks noGrp="1"/>
          </p:cNvSpPr>
          <p:nvPr>
            <p:ph type="body" sz="quarter" idx="39"/>
          </p:nvPr>
        </p:nvSpPr>
        <p:spPr/>
        <p:txBody>
          <a:bodyPr/>
          <a:lstStyle/>
          <a:p>
            <a:r>
              <a:rPr lang="sv-SE" b="0" i="0" dirty="0">
                <a:effectLst/>
              </a:rPr>
              <a:t>Ordet </a:t>
            </a:r>
            <a:r>
              <a:rPr lang="sv-SE" i="0" dirty="0">
                <a:effectLst/>
              </a:rPr>
              <a:t>agil</a:t>
            </a:r>
            <a:r>
              <a:rPr lang="sv-SE" b="0" i="0" dirty="0">
                <a:effectLst/>
              </a:rPr>
              <a:t> kommer från engelskans ”agile” som betyder lättrörlig eller smidig. Ett agilt arbetssätt bygger på ett iterativt och utforskande sätt, för att lösa problem.</a:t>
            </a:r>
            <a:endParaRPr lang="sv-SE" dirty="0"/>
          </a:p>
        </p:txBody>
      </p:sp>
      <p:pic>
        <p:nvPicPr>
          <p:cNvPr id="12" name="Gruppera">
            <a:extLst>
              <a:ext uri="{FF2B5EF4-FFF2-40B4-BE49-F238E27FC236}">
                <a16:creationId xmlns:a16="http://schemas.microsoft.com/office/drawing/2014/main" id="{817D00E5-4019-43C7-9B4C-1AFFAE541F19}"/>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3" name="Bild">
            <a:extLst>
              <a:ext uri="{FF2B5EF4-FFF2-40B4-BE49-F238E27FC236}">
                <a16:creationId xmlns:a16="http://schemas.microsoft.com/office/drawing/2014/main" id="{A92E2D9C-B0F5-4109-BDD8-8906871F0C7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14" name="Bild">
            <a:extLst>
              <a:ext uri="{FF2B5EF4-FFF2-40B4-BE49-F238E27FC236}">
                <a16:creationId xmlns:a16="http://schemas.microsoft.com/office/drawing/2014/main" id="{C7235EA6-F01C-4FAF-B326-F4AC550E5264}"/>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3429653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text 25">
            <a:extLst>
              <a:ext uri="{FF2B5EF4-FFF2-40B4-BE49-F238E27FC236}">
                <a16:creationId xmlns:a16="http://schemas.microsoft.com/office/drawing/2014/main" id="{457CAF82-4BED-D781-05F6-99E9094FDA1C}"/>
              </a:ext>
            </a:extLst>
          </p:cNvPr>
          <p:cNvSpPr>
            <a:spLocks noGrp="1"/>
          </p:cNvSpPr>
          <p:nvPr>
            <p:ph type="title" idx="4294967295"/>
          </p:nvPr>
        </p:nvSpPr>
        <p:spPr>
          <a:xfrm>
            <a:off x="1572377" y="2320781"/>
            <a:ext cx="15428249"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Reflektera</a:t>
            </a:r>
          </a:p>
        </p:txBody>
      </p:sp>
      <p:pic>
        <p:nvPicPr>
          <p:cNvPr id="14" name="Gruppera">
            <a:extLst>
              <a:ext uri="{FF2B5EF4-FFF2-40B4-BE49-F238E27FC236}">
                <a16:creationId xmlns:a16="http://schemas.microsoft.com/office/drawing/2014/main" id="{9C9A05B6-76DA-A744-A535-78A9DDE8C5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DAEFEBF8-6E3E-4647-9CCE-0E6CBE79E86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9" name="Bild">
            <a:extLst>
              <a:ext uri="{FF2B5EF4-FFF2-40B4-BE49-F238E27FC236}">
                <a16:creationId xmlns:a16="http://schemas.microsoft.com/office/drawing/2014/main" id="{4C34EDEA-3081-49DE-AE61-1F8C742391C6}"/>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69595"/>
            <a:ext cx="544999" cy="474676"/>
          </a:xfrm>
          <a:prstGeom prst="rect">
            <a:avLst/>
          </a:prstGeom>
          <a:ln w="12700">
            <a:miter lim="400000"/>
          </a:ln>
        </p:spPr>
      </p:pic>
      <p:sp>
        <p:nvSpPr>
          <p:cNvPr id="23" name="Platshållare för text 22">
            <a:extLst>
              <a:ext uri="{FF2B5EF4-FFF2-40B4-BE49-F238E27FC236}">
                <a16:creationId xmlns:a16="http://schemas.microsoft.com/office/drawing/2014/main" id="{25F96B37-90F6-388A-3CEA-BB1D153515DB}"/>
              </a:ext>
            </a:extLst>
          </p:cNvPr>
          <p:cNvSpPr>
            <a:spLocks noGrp="1"/>
          </p:cNvSpPr>
          <p:nvPr>
            <p:ph type="body" sz="quarter" idx="10"/>
          </p:nvPr>
        </p:nvSpPr>
        <p:spPr/>
        <p:txBody>
          <a:bodyPr/>
          <a:lstStyle/>
          <a:p>
            <a:r>
              <a:rPr lang="sv-SE" dirty="0"/>
              <a:t>10 min</a:t>
            </a:r>
          </a:p>
        </p:txBody>
      </p:sp>
      <p:sp>
        <p:nvSpPr>
          <p:cNvPr id="25" name="Platshållare för text 24">
            <a:extLst>
              <a:ext uri="{FF2B5EF4-FFF2-40B4-BE49-F238E27FC236}">
                <a16:creationId xmlns:a16="http://schemas.microsoft.com/office/drawing/2014/main" id="{0DFA7667-4E08-3D86-070E-FACFE3BC77D9}"/>
              </a:ext>
            </a:extLst>
          </p:cNvPr>
          <p:cNvSpPr>
            <a:spLocks noGrp="1"/>
          </p:cNvSpPr>
          <p:nvPr>
            <p:ph type="body" sz="quarter" idx="35"/>
          </p:nvPr>
        </p:nvSpPr>
        <p:spPr/>
        <p:txBody>
          <a:bodyPr/>
          <a:lstStyle/>
          <a:p>
            <a:r>
              <a:rPr lang="sv-SE" dirty="0"/>
              <a:t>Skriva</a:t>
            </a:r>
          </a:p>
        </p:txBody>
      </p:sp>
      <p:sp>
        <p:nvSpPr>
          <p:cNvPr id="24" name="Platshållare för text 23">
            <a:extLst>
              <a:ext uri="{FF2B5EF4-FFF2-40B4-BE49-F238E27FC236}">
                <a16:creationId xmlns:a16="http://schemas.microsoft.com/office/drawing/2014/main" id="{B3BF1B59-A6A2-BF61-1D5B-D699B66569E5}"/>
              </a:ext>
            </a:extLst>
          </p:cNvPr>
          <p:cNvSpPr>
            <a:spLocks noGrp="1"/>
          </p:cNvSpPr>
          <p:nvPr>
            <p:ph type="body" sz="quarter" idx="11"/>
          </p:nvPr>
        </p:nvSpPr>
        <p:spPr/>
        <p:txBody>
          <a:bodyPr/>
          <a:lstStyle/>
          <a:p>
            <a:r>
              <a:rPr lang="sv-SE" dirty="0"/>
              <a:t>Grupp</a:t>
            </a:r>
          </a:p>
        </p:txBody>
      </p:sp>
      <p:sp>
        <p:nvSpPr>
          <p:cNvPr id="30" name="Platshållare för text 29">
            <a:extLst>
              <a:ext uri="{FF2B5EF4-FFF2-40B4-BE49-F238E27FC236}">
                <a16:creationId xmlns:a16="http://schemas.microsoft.com/office/drawing/2014/main" id="{A7A394BF-7323-AA74-AFCC-9AF7E426A35C}"/>
              </a:ext>
            </a:extLst>
          </p:cNvPr>
          <p:cNvSpPr>
            <a:spLocks noGrp="1"/>
          </p:cNvSpPr>
          <p:nvPr>
            <p:ph type="body" sz="quarter" idx="40"/>
          </p:nvPr>
        </p:nvSpPr>
        <p:spPr/>
        <p:txBody>
          <a:bodyPr/>
          <a:lstStyle/>
          <a:p>
            <a:r>
              <a:rPr lang="sv-SE" sz="3600" dirty="0"/>
              <a:t>Vilka var era framgångsfaktorer?</a:t>
            </a:r>
          </a:p>
        </p:txBody>
      </p:sp>
      <p:sp>
        <p:nvSpPr>
          <p:cNvPr id="27" name="Platshållare för text 26">
            <a:extLst>
              <a:ext uri="{FF2B5EF4-FFF2-40B4-BE49-F238E27FC236}">
                <a16:creationId xmlns:a16="http://schemas.microsoft.com/office/drawing/2014/main" id="{41BD771B-E9B4-B851-C69F-97A7E877D644}"/>
              </a:ext>
            </a:extLst>
          </p:cNvPr>
          <p:cNvSpPr>
            <a:spLocks noGrp="1"/>
          </p:cNvSpPr>
          <p:nvPr>
            <p:ph type="body" sz="quarter" idx="37"/>
          </p:nvPr>
        </p:nvSpPr>
        <p:spPr/>
        <p:txBody>
          <a:bodyPr/>
          <a:lstStyle/>
          <a:p>
            <a:endParaRPr lang="sv-SE"/>
          </a:p>
        </p:txBody>
      </p:sp>
      <p:sp>
        <p:nvSpPr>
          <p:cNvPr id="31" name="Platshållare för text 30">
            <a:extLst>
              <a:ext uri="{FF2B5EF4-FFF2-40B4-BE49-F238E27FC236}">
                <a16:creationId xmlns:a16="http://schemas.microsoft.com/office/drawing/2014/main" id="{9ECA60C2-E57F-C306-D969-BC04F09EACFA}"/>
              </a:ext>
            </a:extLst>
          </p:cNvPr>
          <p:cNvSpPr>
            <a:spLocks noGrp="1"/>
          </p:cNvSpPr>
          <p:nvPr>
            <p:ph type="body" sz="quarter" idx="41"/>
          </p:nvPr>
        </p:nvSpPr>
        <p:spPr/>
        <p:txBody>
          <a:bodyPr/>
          <a:lstStyle/>
          <a:p>
            <a:r>
              <a:rPr lang="sv-SE" sz="3600" dirty="0"/>
              <a:t>Vad hindrade er i ert arbete?</a:t>
            </a:r>
          </a:p>
        </p:txBody>
      </p:sp>
      <p:sp>
        <p:nvSpPr>
          <p:cNvPr id="28" name="Platshållare för text 27">
            <a:extLst>
              <a:ext uri="{FF2B5EF4-FFF2-40B4-BE49-F238E27FC236}">
                <a16:creationId xmlns:a16="http://schemas.microsoft.com/office/drawing/2014/main" id="{5E0D7382-13CC-0233-1685-0199A0E724CB}"/>
              </a:ext>
            </a:extLst>
          </p:cNvPr>
          <p:cNvSpPr>
            <a:spLocks noGrp="1"/>
          </p:cNvSpPr>
          <p:nvPr>
            <p:ph type="body" sz="quarter" idx="38"/>
          </p:nvPr>
        </p:nvSpPr>
        <p:spPr/>
        <p:txBody>
          <a:bodyPr/>
          <a:lstStyle/>
          <a:p>
            <a:endParaRPr lang="sv-SE"/>
          </a:p>
        </p:txBody>
      </p:sp>
      <p:sp>
        <p:nvSpPr>
          <p:cNvPr id="32" name="Platshållare för text 31">
            <a:extLst>
              <a:ext uri="{FF2B5EF4-FFF2-40B4-BE49-F238E27FC236}">
                <a16:creationId xmlns:a16="http://schemas.microsoft.com/office/drawing/2014/main" id="{3F67F8EA-E363-D3FB-6D83-62BF5630E56C}"/>
              </a:ext>
            </a:extLst>
          </p:cNvPr>
          <p:cNvSpPr>
            <a:spLocks noGrp="1"/>
          </p:cNvSpPr>
          <p:nvPr>
            <p:ph type="body" sz="quarter" idx="42"/>
          </p:nvPr>
        </p:nvSpPr>
        <p:spPr>
          <a:xfrm>
            <a:off x="17221200" y="5824535"/>
            <a:ext cx="5728010" cy="857250"/>
          </a:xfrm>
        </p:spPr>
        <p:txBody>
          <a:bodyPr/>
          <a:lstStyle/>
          <a:p>
            <a:r>
              <a:rPr lang="sv-SE" sz="3600" dirty="0"/>
              <a:t>Vad kan vi göra annorlunda nästa gång?</a:t>
            </a:r>
          </a:p>
        </p:txBody>
      </p:sp>
      <p:sp>
        <p:nvSpPr>
          <p:cNvPr id="29" name="Platshållare för text 28">
            <a:extLst>
              <a:ext uri="{FF2B5EF4-FFF2-40B4-BE49-F238E27FC236}">
                <a16:creationId xmlns:a16="http://schemas.microsoft.com/office/drawing/2014/main" id="{E99B5A70-5927-0C8D-8C02-9E067310E247}"/>
              </a:ext>
            </a:extLst>
          </p:cNvPr>
          <p:cNvSpPr>
            <a:spLocks noGrp="1"/>
          </p:cNvSpPr>
          <p:nvPr>
            <p:ph type="body" sz="quarter" idx="39"/>
          </p:nvPr>
        </p:nvSpPr>
        <p:spPr/>
        <p:txBody>
          <a:bodyPr/>
          <a:lstStyle/>
          <a:p>
            <a:endParaRPr lang="sv-SE"/>
          </a:p>
        </p:txBody>
      </p:sp>
    </p:spTree>
    <p:extLst>
      <p:ext uri="{BB962C8B-B14F-4D97-AF65-F5344CB8AC3E}">
        <p14:creationId xmlns:p14="http://schemas.microsoft.com/office/powerpoint/2010/main" val="2434359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descr="Rubrik">
            <a:extLst>
              <a:ext uri="{FF2B5EF4-FFF2-40B4-BE49-F238E27FC236}">
                <a16:creationId xmlns:a16="http://schemas.microsoft.com/office/drawing/2014/main" id="{06D2EE7D-1D2C-4B5D-8279-61C25F27D0C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p:txBody>
      </p:sp>
      <p:sp>
        <p:nvSpPr>
          <p:cNvPr id="9" name="Platshållare för text 8">
            <a:extLst>
              <a:ext uri="{FF2B5EF4-FFF2-40B4-BE49-F238E27FC236}">
                <a16:creationId xmlns:a16="http://schemas.microsoft.com/office/drawing/2014/main" id="{08A3D587-F4EB-4187-A5FE-9C89251FB7B3}"/>
              </a:ext>
            </a:extLst>
          </p:cNvPr>
          <p:cNvSpPr>
            <a:spLocks noGrp="1"/>
          </p:cNvSpPr>
          <p:nvPr>
            <p:ph type="body" sz="quarter" idx="45"/>
          </p:nvPr>
        </p:nvSpPr>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1707BC29-F1EB-9A41-9B68-ADFF35A6616E}"/>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Övningens steg</a:t>
            </a:r>
          </a:p>
        </p:txBody>
      </p:sp>
      <p:sp>
        <p:nvSpPr>
          <p:cNvPr id="3" name="Platshållare för innehåll 2">
            <a:extLst>
              <a:ext uri="{FF2B5EF4-FFF2-40B4-BE49-F238E27FC236}">
                <a16:creationId xmlns:a16="http://schemas.microsoft.com/office/drawing/2014/main" id="{1652B824-C5EB-E044-B60E-ABA20C7449CF}"/>
              </a:ext>
            </a:extLst>
          </p:cNvPr>
          <p:cNvSpPr>
            <a:spLocks noGrp="1"/>
          </p:cNvSpPr>
          <p:nvPr>
            <p:ph sz="quarter" idx="4294967295"/>
          </p:nvPr>
        </p:nvSpPr>
        <p:spPr>
          <a:xfrm>
            <a:off x="1749601" y="6199204"/>
            <a:ext cx="6798972" cy="593690"/>
          </a:xfrm>
          <a:prstGeom prst="rect">
            <a:avLst/>
          </a:prstGeom>
        </p:spPr>
        <p:txBody>
          <a:bodyPr/>
          <a:lstStyle/>
          <a:p>
            <a:r>
              <a:rPr lang="sv-SE"/>
              <a:t>Övningen guidar dig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lIns="91440" tIns="45720" rIns="91440" bIns="45720" anchor="t" anchorCtr="0"/>
          <a:lstStyle/>
          <a:p>
            <a:r>
              <a:rPr lang="sv-SE" b="1" dirty="0"/>
              <a:t>Börja </a:t>
            </a:r>
            <a:r>
              <a:rPr lang="sv-SE" dirty="0"/>
              <a:t>med att kika på</a:t>
            </a:r>
            <a:r>
              <a:rPr lang="sv-SE" b="1" dirty="0"/>
              <a:t> </a:t>
            </a:r>
            <a:r>
              <a:rPr lang="sv-SE" dirty="0"/>
              <a:t>resultaten från testet.</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a:t>10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 </a:t>
            </a:r>
            <a:r>
              <a:rPr lang="sv-SE" dirty="0"/>
              <a:t>att ta fram de viktigaste lärdomarna som guidar beslutet om vidareutveckling av prototypen</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a:t>35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 </a:t>
            </a:r>
            <a:r>
              <a:rPr lang="sv-SE" dirty="0"/>
              <a:t>processen och ditt lärande genom reflektion. </a:t>
            </a: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19" name="Bild 18">
            <a:extLst>
              <a:ext uri="{FF2B5EF4-FFF2-40B4-BE49-F238E27FC236}">
                <a16:creationId xmlns:a16="http://schemas.microsoft.com/office/drawing/2014/main" id="{6895083C-944C-4B4F-A7BC-A6A0565C878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03456" y="7149829"/>
            <a:ext cx="1183344" cy="968191"/>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a:t>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0D3FF8D8-E46D-2E40-83D6-B9BA94524A5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Vad händer efter testet?</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a:t>2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870214" cy="537215"/>
          </a:xfrm>
        </p:spPr>
        <p:txBody>
          <a:bodyPr/>
          <a:lstStyle/>
          <a:p>
            <a:r>
              <a:rPr lang="sv-SE" dirty="0"/>
              <a:t>Enskilt</a:t>
            </a:r>
          </a:p>
        </p:txBody>
      </p:sp>
      <p:sp>
        <p:nvSpPr>
          <p:cNvPr id="15" name="Platshållare för text 14">
            <a:extLst>
              <a:ext uri="{FF2B5EF4-FFF2-40B4-BE49-F238E27FC236}">
                <a16:creationId xmlns:a16="http://schemas.microsoft.com/office/drawing/2014/main" id="{2A747E0B-255F-934B-A16C-207D59D970D8}"/>
              </a:ext>
            </a:extLst>
          </p:cNvPr>
          <p:cNvSpPr>
            <a:spLocks noGrp="1"/>
          </p:cNvSpPr>
          <p:nvPr>
            <p:ph type="body" sz="quarter" idx="37"/>
          </p:nvPr>
        </p:nvSpPr>
        <p:spPr/>
        <p:txBody>
          <a:bodyPr lIns="91440" tIns="45720" rIns="91440" bIns="45720" anchor="t"/>
          <a:lstStyle/>
          <a:p>
            <a:r>
              <a:rPr lang="sv-SE" dirty="0"/>
              <a:t>För att förstå vad som hände under testandet av prototypen av er idé och vad som borde hända framåt är det viktigt att teamet sammanfattar och tar fram lärdomar från testresultaten.  </a:t>
            </a:r>
          </a:p>
          <a:p>
            <a:r>
              <a:rPr lang="sv-SE" dirty="0"/>
              <a:t>Denna övning inkluderar en mall som hjälper teamet att svara på de viktigaste frågorna och stöttar er att bestämma vilket som är ert nästa steg:</a:t>
            </a:r>
          </a:p>
          <a:p>
            <a:pPr marL="457200" indent="-457200">
              <a:buFont typeface="Arial" panose="020B0604020202020204" pitchFamily="34" charset="0"/>
              <a:buChar char="•"/>
            </a:pPr>
            <a:r>
              <a:rPr lang="sv-SE" dirty="0"/>
              <a:t>Att idékonceptet visar bra potential och det är dags att växla upp testandet</a:t>
            </a:r>
          </a:p>
          <a:p>
            <a:pPr marL="457200" indent="-457200">
              <a:buFont typeface="Arial" panose="020B0604020202020204" pitchFamily="34" charset="0"/>
              <a:buChar char="•"/>
            </a:pPr>
            <a:r>
              <a:rPr lang="sv-SE" dirty="0"/>
              <a:t>Att iterera idékonceptet och fortsätta testa en justerad prototyp</a:t>
            </a:r>
            <a:endParaRPr lang="sv-SE" dirty="0">
              <a:cs typeface="Calibri"/>
            </a:endParaRPr>
          </a:p>
          <a:p>
            <a:pPr marL="457200" indent="-457200">
              <a:buFont typeface="Arial" panose="020B0604020202020204" pitchFamily="34" charset="0"/>
              <a:buChar char="•"/>
            </a:pPr>
            <a:r>
              <a:rPr lang="sv-SE" dirty="0"/>
              <a:t>Att lägga ner testet och hoppa över till en annan idé med bättre potential</a:t>
            </a:r>
          </a:p>
          <a:p>
            <a:endParaRPr lang="sv-SE" dirty="0"/>
          </a:p>
          <a:p>
            <a:endParaRPr lang="sv-SE" dirty="0"/>
          </a:p>
          <a:p>
            <a:endParaRPr lang="sv-SE" dirty="0"/>
          </a:p>
        </p:txBody>
      </p:sp>
      <p:sp>
        <p:nvSpPr>
          <p:cNvPr id="16" name="Platshållare för text 15">
            <a:extLst>
              <a:ext uri="{FF2B5EF4-FFF2-40B4-BE49-F238E27FC236}">
                <a16:creationId xmlns:a16="http://schemas.microsoft.com/office/drawing/2014/main" id="{F46B12F2-8BEE-B348-B034-B742F4A6A569}"/>
              </a:ext>
            </a:extLst>
          </p:cNvPr>
          <p:cNvSpPr>
            <a:spLocks noGrp="1"/>
          </p:cNvSpPr>
          <p:nvPr>
            <p:ph type="body" sz="quarter" idx="39"/>
          </p:nvPr>
        </p:nvSpPr>
        <p:spPr>
          <a:xfrm>
            <a:off x="14541389" y="5596990"/>
            <a:ext cx="7052988" cy="2125604"/>
          </a:xfrm>
        </p:spPr>
        <p:txBody>
          <a:bodyPr/>
          <a:lstStyle/>
          <a:p>
            <a:r>
              <a:rPr lang="sv-SE"/>
              <a:t>Att iterera betyder att designprocessen är cyklisk. </a:t>
            </a:r>
          </a:p>
          <a:p>
            <a:r>
              <a:rPr lang="sv-SE"/>
              <a:t>Att testa idéer, utvärdera resultatet, justera idékonceptet och att testa igen om det behövs.</a:t>
            </a:r>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70538241-934C-5944-9993-1959D590DEB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44696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C26BCCF7-05D7-F747-82F6-9DDD5E1A0B8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Spännande resultat!</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a:t>3 min</a:t>
            </a:r>
          </a:p>
        </p:txBody>
      </p:sp>
      <p:sp>
        <p:nvSpPr>
          <p:cNvPr id="11" name="Platshållare för text 10">
            <a:extLst>
              <a:ext uri="{FF2B5EF4-FFF2-40B4-BE49-F238E27FC236}">
                <a16:creationId xmlns:a16="http://schemas.microsoft.com/office/drawing/2014/main" id="{745F6BAB-685B-884E-B8CC-D3CAA66173CC}"/>
              </a:ext>
            </a:extLst>
          </p:cNvPr>
          <p:cNvSpPr>
            <a:spLocks noGrp="1"/>
          </p:cNvSpPr>
          <p:nvPr>
            <p:ph type="body" sz="quarter" idx="35"/>
          </p:nvPr>
        </p:nvSpPr>
        <p:spPr/>
        <p:txBody>
          <a:bodyPr/>
          <a:lstStyle/>
          <a:p>
            <a:r>
              <a:rPr lang="sv-SE"/>
              <a:t>Läsa</a:t>
            </a:r>
          </a:p>
        </p:txBody>
      </p:sp>
      <p:sp>
        <p:nvSpPr>
          <p:cNvPr id="14" name="Platshållare för text 9">
            <a:extLst>
              <a:ext uri="{FF2B5EF4-FFF2-40B4-BE49-F238E27FC236}">
                <a16:creationId xmlns:a16="http://schemas.microsoft.com/office/drawing/2014/main" id="{C6610867-04DB-F949-A948-CB8B7F3F8545}"/>
              </a:ext>
            </a:extLst>
          </p:cNvPr>
          <p:cNvSpPr txBox="1">
            <a:spLocks/>
          </p:cNvSpPr>
          <p:nvPr/>
        </p:nvSpPr>
        <p:spPr>
          <a:xfrm>
            <a:off x="7594586" y="1423315"/>
            <a:ext cx="3056481"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Enskilt</a:t>
            </a:r>
          </a:p>
          <a:p>
            <a:endParaRPr lang="sv-SE" dirty="0"/>
          </a:p>
        </p:txBody>
      </p:sp>
      <p:sp>
        <p:nvSpPr>
          <p:cNvPr id="13" name="Platshållare för text 12">
            <a:extLst>
              <a:ext uri="{FF2B5EF4-FFF2-40B4-BE49-F238E27FC236}">
                <a16:creationId xmlns:a16="http://schemas.microsoft.com/office/drawing/2014/main" id="{CF9E606D-C97D-E843-AA7C-B7D2179C14B4}"/>
              </a:ext>
            </a:extLst>
          </p:cNvPr>
          <p:cNvSpPr>
            <a:spLocks noGrp="1"/>
          </p:cNvSpPr>
          <p:nvPr>
            <p:ph type="body" sz="quarter" idx="37"/>
          </p:nvPr>
        </p:nvSpPr>
        <p:spPr/>
        <p:txBody>
          <a:bodyPr lIns="91440" tIns="45720" rIns="91440" bIns="45720" anchor="t"/>
          <a:lstStyle/>
          <a:p>
            <a:pPr marL="457200" indent="-457200">
              <a:buFont typeface="Arial" panose="020B0604020202020204" pitchFamily="34" charset="0"/>
              <a:buChar char="•"/>
            </a:pPr>
            <a:r>
              <a:rPr lang="sv-SE" dirty="0"/>
              <a:t>Berätta för teamet att det är dags att fånga upp vad ni lärde er från ert test av en möjlig lösning. Det blir ett sätt att dokumentera och kommunicera ert innovationsarbete och grunden för att bestämma nästa steget i innovationsprocessen.</a:t>
            </a:r>
          </a:p>
        </p:txBody>
      </p:sp>
      <p:sp>
        <p:nvSpPr>
          <p:cNvPr id="30" name="Platshållare för text 2">
            <a:extLst>
              <a:ext uri="{FF2B5EF4-FFF2-40B4-BE49-F238E27FC236}">
                <a16:creationId xmlns:a16="http://schemas.microsoft.com/office/drawing/2014/main" id="{5F16C151-9F8B-8C4F-9DA3-860FA7C3E5D6}"/>
              </a:ext>
            </a:extLst>
          </p:cNvPr>
          <p:cNvSpPr txBox="1">
            <a:spLocks/>
          </p:cNvSpPr>
          <p:nvPr/>
        </p:nvSpPr>
        <p:spPr>
          <a:xfrm>
            <a:off x="13928062" y="6171191"/>
            <a:ext cx="8705088" cy="6142992"/>
          </a:xfrm>
          <a:prstGeom prst="rect">
            <a:avLst/>
          </a:prstGeom>
        </p:spPr>
        <p:txBody>
          <a:bodyPr/>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dirty="0"/>
              <a:t>Dela PPT-mallen (bilderna 6-10) med teamet så att de kan förbereda en kort presentation av vad som hände under testet till ert möte (Testa-fasen i denna övning). Teamet behöver utgå från sin </a:t>
            </a:r>
            <a:r>
              <a:rPr lang="sv-SE" b="1" dirty="0"/>
              <a:t>Testplan</a:t>
            </a:r>
            <a:r>
              <a:rPr lang="sv-SE" dirty="0"/>
              <a:t> och förberedelserna tar ca 30 min. Tänk på att få med anteckningsfältet i delningen, där står instruktionerna.</a:t>
            </a:r>
          </a:p>
          <a:p>
            <a:r>
              <a:rPr lang="sv-SE" dirty="0"/>
              <a:t>Bjud in till ett uppföljningsmöte med teamet på 35 min (Testa-fasen).</a:t>
            </a:r>
          </a:p>
          <a:p>
            <a:endParaRPr lang="sv-SE" dirty="0"/>
          </a:p>
          <a:p>
            <a:endParaRPr lang="sv-SE" dirty="0"/>
          </a:p>
          <a:p>
            <a:endParaRPr lang="sv-SE" dirty="0"/>
          </a:p>
          <a:p>
            <a:endParaRPr lang="sv-SE" dirty="0"/>
          </a:p>
          <a:p>
            <a:pPr marL="0" indent="0">
              <a:buNone/>
            </a:pPr>
            <a:endParaRPr lang="sv-SE" dirty="0"/>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3" name="Bild">
            <a:extLst>
              <a:ext uri="{FF2B5EF4-FFF2-40B4-BE49-F238E27FC236}">
                <a16:creationId xmlns:a16="http://schemas.microsoft.com/office/drawing/2014/main" id="{EB6A8F1D-A42C-8649-BB42-BDFBFD13925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45061" y="1227231"/>
            <a:ext cx="983739" cy="860772"/>
          </a:xfrm>
          <a:prstGeom prst="rect">
            <a:avLst/>
          </a:prstGeom>
          <a:ln w="12700">
            <a:miter lim="400000"/>
          </a:ln>
        </p:spPr>
      </p:pic>
      <p:pic>
        <p:nvPicPr>
          <p:cNvPr id="16" name="Bild">
            <a:extLst>
              <a:ext uri="{FF2B5EF4-FFF2-40B4-BE49-F238E27FC236}">
                <a16:creationId xmlns:a16="http://schemas.microsoft.com/office/drawing/2014/main" id="{29DA4E17-F553-554F-8FBC-FB9F3415C65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67431" y="1369595"/>
            <a:ext cx="544999" cy="474676"/>
          </a:xfrm>
          <a:prstGeom prst="rect">
            <a:avLst/>
          </a:prstGeom>
          <a:ln w="12700">
            <a:miter lim="400000"/>
          </a:ln>
        </p:spPr>
      </p:pic>
      <p:pic>
        <p:nvPicPr>
          <p:cNvPr id="17" name="Bild">
            <a:extLst>
              <a:ext uri="{FF2B5EF4-FFF2-40B4-BE49-F238E27FC236}">
                <a16:creationId xmlns:a16="http://schemas.microsoft.com/office/drawing/2014/main" id="{4E2E6D68-9F4F-D34A-A426-5752F85BC83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4" b="134"/>
          <a:stretch/>
        </p:blipFill>
        <p:spPr>
          <a:xfrm rot="10800000" flipH="1">
            <a:off x="11686656" y="4815655"/>
            <a:ext cx="2916137" cy="1238275"/>
          </a:xfrm>
          <a:prstGeom prst="rect">
            <a:avLst/>
          </a:prstGeom>
          <a:ln w="12700">
            <a:miter lim="400000"/>
          </a:ln>
        </p:spPr>
      </p:pic>
    </p:spTree>
    <p:extLst>
      <p:ext uri="{BB962C8B-B14F-4D97-AF65-F5344CB8AC3E}">
        <p14:creationId xmlns:p14="http://schemas.microsoft.com/office/powerpoint/2010/main" val="205476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C26BCCF7-05D7-F747-82F6-9DDD5E1A0B8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Hej! Vad grymma ni är!</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a:t>30 min</a:t>
            </a:r>
          </a:p>
        </p:txBody>
      </p:sp>
      <p:sp>
        <p:nvSpPr>
          <p:cNvPr id="11" name="Platshållare för text 10">
            <a:extLst>
              <a:ext uri="{FF2B5EF4-FFF2-40B4-BE49-F238E27FC236}">
                <a16:creationId xmlns:a16="http://schemas.microsoft.com/office/drawing/2014/main" id="{745F6BAB-685B-884E-B8CC-D3CAA66173CC}"/>
              </a:ext>
            </a:extLst>
          </p:cNvPr>
          <p:cNvSpPr>
            <a:spLocks noGrp="1"/>
          </p:cNvSpPr>
          <p:nvPr>
            <p:ph type="body" sz="quarter" idx="35"/>
          </p:nvPr>
        </p:nvSpPr>
        <p:spPr/>
        <p:txBody>
          <a:bodyPr/>
          <a:lstStyle/>
          <a:p>
            <a:r>
              <a:rPr lang="sv-SE"/>
              <a:t>Läsa</a:t>
            </a:r>
          </a:p>
        </p:txBody>
      </p:sp>
      <p:sp>
        <p:nvSpPr>
          <p:cNvPr id="31" name="Platshållare för text 7">
            <a:extLst>
              <a:ext uri="{FF2B5EF4-FFF2-40B4-BE49-F238E27FC236}">
                <a16:creationId xmlns:a16="http://schemas.microsoft.com/office/drawing/2014/main" id="{F52F8738-519E-354D-A156-C88232AB3F43}"/>
              </a:ext>
            </a:extLst>
          </p:cNvPr>
          <p:cNvSpPr txBox="1">
            <a:spLocks/>
          </p:cNvSpPr>
          <p:nvPr/>
        </p:nvSpPr>
        <p:spPr>
          <a:xfrm>
            <a:off x="7594586" y="1423315"/>
            <a:ext cx="1842635"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Grupp</a:t>
            </a:r>
          </a:p>
        </p:txBody>
      </p:sp>
      <p:sp>
        <p:nvSpPr>
          <p:cNvPr id="13" name="Platshållare för text 12">
            <a:extLst>
              <a:ext uri="{FF2B5EF4-FFF2-40B4-BE49-F238E27FC236}">
                <a16:creationId xmlns:a16="http://schemas.microsoft.com/office/drawing/2014/main" id="{CF9E606D-C97D-E843-AA7C-B7D2179C14B4}"/>
              </a:ext>
            </a:extLst>
          </p:cNvPr>
          <p:cNvSpPr>
            <a:spLocks noGrp="1"/>
          </p:cNvSpPr>
          <p:nvPr>
            <p:ph type="body" sz="quarter" idx="37"/>
          </p:nvPr>
        </p:nvSpPr>
        <p:spPr/>
        <p:txBody>
          <a:bodyPr/>
          <a:lstStyle/>
          <a:p>
            <a:r>
              <a:rPr lang="sv-SE"/>
              <a:t>Ni har jobbat hårt med att ta fram och testa en möjlig lösning till en viktig utmaning. Nu är det dags att berätta om det, förbered i denna mall och presentera under ert bokade möte.</a:t>
            </a:r>
          </a:p>
        </p:txBody>
      </p:sp>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2" name="Bild 31">
            <a:extLst>
              <a:ext uri="{FF2B5EF4-FFF2-40B4-BE49-F238E27FC236}">
                <a16:creationId xmlns:a16="http://schemas.microsoft.com/office/drawing/2014/main" id="{7DF9A554-8924-8045-8092-7FFFE9E9B41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sp>
        <p:nvSpPr>
          <p:cNvPr id="30" name="Platshållare för text 2">
            <a:extLst>
              <a:ext uri="{FF2B5EF4-FFF2-40B4-BE49-F238E27FC236}">
                <a16:creationId xmlns:a16="http://schemas.microsoft.com/office/drawing/2014/main" id="{5F16C151-9F8B-8C4F-9DA3-860FA7C3E5D6}"/>
              </a:ext>
            </a:extLst>
          </p:cNvPr>
          <p:cNvSpPr txBox="1">
            <a:spLocks/>
          </p:cNvSpPr>
          <p:nvPr/>
        </p:nvSpPr>
        <p:spPr>
          <a:xfrm>
            <a:off x="14045184" y="5867402"/>
            <a:ext cx="8705088" cy="6769525"/>
          </a:xfrm>
          <a:prstGeom prst="rect">
            <a:avLst/>
          </a:prstGeom>
        </p:spPr>
        <p:txBody>
          <a:bodyPr/>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sv-SE"/>
              <a:t>Använd den följande mallen för att presentera er idé och hur ni testade den. Instruktionerna för varje bild finns i anteckningsfälten. Det här är inte en detaljerad slutrapport, snarare en kort och koncis sammanfattning (15 min totalt för presentation) av det viktigaste punkterna - bara det som behövs för att bestämma nästa steg i innovationsprocessen. </a:t>
            </a:r>
          </a:p>
          <a:p>
            <a:pPr marL="0" indent="0">
              <a:buFont typeface="Arial" panose="020B0604020202020204" pitchFamily="34" charset="0"/>
              <a:buNone/>
            </a:pPr>
            <a:endParaRPr lang="sv-SE" b="1"/>
          </a:p>
          <a:p>
            <a:pPr marL="0" indent="0">
              <a:buFont typeface="Arial" panose="020B0604020202020204" pitchFamily="34" charset="0"/>
              <a:buNone/>
            </a:pPr>
            <a:endParaRPr lang="sv-SE" b="1"/>
          </a:p>
          <a:p>
            <a:pPr marL="0" indent="0">
              <a:buNone/>
            </a:pPr>
            <a:endParaRPr lang="sv-SE"/>
          </a:p>
          <a:p>
            <a:pPr marL="0" indent="0">
              <a:buNone/>
            </a:pPr>
            <a:endParaRPr lang="sv-SE"/>
          </a:p>
        </p:txBody>
      </p:sp>
      <p:pic>
        <p:nvPicPr>
          <p:cNvPr id="33" name="Bild">
            <a:extLst>
              <a:ext uri="{FF2B5EF4-FFF2-40B4-BE49-F238E27FC236}">
                <a16:creationId xmlns:a16="http://schemas.microsoft.com/office/drawing/2014/main" id="{EB6A8F1D-A42C-8649-BB42-BDFBFD13925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pic>
        <p:nvPicPr>
          <p:cNvPr id="14" name="Bild">
            <a:extLst>
              <a:ext uri="{FF2B5EF4-FFF2-40B4-BE49-F238E27FC236}">
                <a16:creationId xmlns:a16="http://schemas.microsoft.com/office/drawing/2014/main" id="{C5B5F309-A702-5E4C-8EC8-A4024DA7A979}"/>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4" b="134"/>
          <a:stretch/>
        </p:blipFill>
        <p:spPr>
          <a:xfrm rot="20223405">
            <a:off x="8704588" y="10025862"/>
            <a:ext cx="4331977" cy="1839481"/>
          </a:xfrm>
          <a:prstGeom prst="rect">
            <a:avLst/>
          </a:prstGeom>
          <a:ln w="12700">
            <a:miter lim="400000"/>
          </a:ln>
        </p:spPr>
      </p:pic>
    </p:spTree>
    <p:extLst>
      <p:ext uri="{BB962C8B-B14F-4D97-AF65-F5344CB8AC3E}">
        <p14:creationId xmlns:p14="http://schemas.microsoft.com/office/powerpoint/2010/main" val="63568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D47E6C47-94CB-5849-BC2C-E1B506CF4C0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Namn på idén</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2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380687" cy="537215"/>
          </a:xfrm>
        </p:spPr>
        <p:txBody>
          <a:bodyPr/>
          <a:lstStyle/>
          <a:p>
            <a:r>
              <a:rPr lang="sv-SE" dirty="0"/>
              <a:t>Grupp</a:t>
            </a:r>
          </a:p>
          <a:p>
            <a:endParaRPr lang="sv-SE" dirty="0"/>
          </a:p>
        </p:txBody>
      </p:sp>
      <p:sp>
        <p:nvSpPr>
          <p:cNvPr id="15" name="Platshållare för text 14">
            <a:extLst>
              <a:ext uri="{FF2B5EF4-FFF2-40B4-BE49-F238E27FC236}">
                <a16:creationId xmlns:a16="http://schemas.microsoft.com/office/drawing/2014/main" id="{26D6ADE7-7C6E-8F48-9291-366E9BC244A0}"/>
              </a:ext>
            </a:extLst>
          </p:cNvPr>
          <p:cNvSpPr>
            <a:spLocks noGrp="1"/>
          </p:cNvSpPr>
          <p:nvPr>
            <p:ph type="body" sz="quarter" idx="37"/>
          </p:nvPr>
        </p:nvSpPr>
        <p:spPr/>
        <p:txBody>
          <a:bodyPr lIns="91440" tIns="45720" rIns="91440" bIns="45720" anchor="t"/>
          <a:lstStyle/>
          <a:p>
            <a:r>
              <a:rPr lang="sv-SE" dirty="0"/>
              <a:t>En lösning för utmaningen</a:t>
            </a:r>
          </a:p>
        </p:txBody>
      </p:sp>
      <p:sp>
        <p:nvSpPr>
          <p:cNvPr id="16" name="Platshållare för bild 15" descr="Lägg in en bild här som representerar idén">
            <a:extLst>
              <a:ext uri="{FF2B5EF4-FFF2-40B4-BE49-F238E27FC236}">
                <a16:creationId xmlns:a16="http://schemas.microsoft.com/office/drawing/2014/main" id="{451962A0-60B5-8B4A-80A1-72C133E68AE0}"/>
              </a:ext>
              <a:ext uri="{C183D7F6-B498-43B3-948B-1728B52AA6E4}">
                <adec:decorative xmlns:adec="http://schemas.microsoft.com/office/drawing/2017/decorative" val="0"/>
              </a:ext>
            </a:extLst>
          </p:cNvPr>
          <p:cNvSpPr>
            <a:spLocks noGrp="1"/>
          </p:cNvSpPr>
          <p:nvPr>
            <p:ph type="pic" sz="quarter" idx="38"/>
          </p:nvPr>
        </p:nvSpPr>
        <p:spPr/>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0" name="Bild">
            <a:extLst>
              <a:ext uri="{FF2B5EF4-FFF2-40B4-BE49-F238E27FC236}">
                <a16:creationId xmlns:a16="http://schemas.microsoft.com/office/drawing/2014/main" id="{9434B1DE-6117-4A4D-B252-564997ACEAE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34" b="134"/>
          <a:stretch/>
        </p:blipFill>
        <p:spPr>
          <a:xfrm rot="6875437">
            <a:off x="17682333" y="3370255"/>
            <a:ext cx="4331977" cy="1839481"/>
          </a:xfrm>
          <a:prstGeom prst="rect">
            <a:avLst/>
          </a:prstGeom>
          <a:ln w="12700">
            <a:miter lim="400000"/>
          </a:ln>
        </p:spPr>
      </p:pic>
      <p:pic>
        <p:nvPicPr>
          <p:cNvPr id="17" name="Bild">
            <a:extLst>
              <a:ext uri="{FF2B5EF4-FFF2-40B4-BE49-F238E27FC236}">
                <a16:creationId xmlns:a16="http://schemas.microsoft.com/office/drawing/2014/main" id="{5B863714-8A57-4B64-BC7A-F678B1D6AAF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78353" y="1227231"/>
            <a:ext cx="1024729" cy="860772"/>
          </a:xfrm>
          <a:prstGeom prst="rect">
            <a:avLst/>
          </a:prstGeom>
          <a:ln w="12700">
            <a:miter lim="400000"/>
          </a:ln>
        </p:spPr>
      </p:pic>
      <p:pic>
        <p:nvPicPr>
          <p:cNvPr id="19" name="Bild 18">
            <a:extLst>
              <a:ext uri="{FF2B5EF4-FFF2-40B4-BE49-F238E27FC236}">
                <a16:creationId xmlns:a16="http://schemas.microsoft.com/office/drawing/2014/main" id="{0C425167-19AC-4D02-A58D-36144198F4DF}"/>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3266950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a:extLst>
              <a:ext uri="{FF2B5EF4-FFF2-40B4-BE49-F238E27FC236}">
                <a16:creationId xmlns:a16="http://schemas.microsoft.com/office/drawing/2014/main" id="{CAD20C03-2B56-2785-39FE-7B2213519A1C}"/>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Utmaningen </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p:txBody>
          <a:bodyPr/>
          <a:lstStyle/>
          <a:p>
            <a:r>
              <a:rPr lang="sv-SE" dirty="0"/>
              <a:t>Grupp</a:t>
            </a:r>
          </a:p>
          <a:p>
            <a:endParaRPr lang="sv-SE" dirty="0"/>
          </a:p>
        </p:txBody>
      </p:sp>
      <p:sp>
        <p:nvSpPr>
          <p:cNvPr id="25" name="Platshållare för text 24">
            <a:extLst>
              <a:ext uri="{FF2B5EF4-FFF2-40B4-BE49-F238E27FC236}">
                <a16:creationId xmlns:a16="http://schemas.microsoft.com/office/drawing/2014/main" id="{33EA86FA-26E3-5B54-8914-FAADDCDC878C}"/>
              </a:ext>
            </a:extLst>
          </p:cNvPr>
          <p:cNvSpPr>
            <a:spLocks noGrp="1"/>
          </p:cNvSpPr>
          <p:nvPr>
            <p:ph type="body" sz="quarter" idx="40"/>
          </p:nvPr>
        </p:nvSpPr>
        <p:spPr/>
        <p:txBody>
          <a:bodyPr/>
          <a:lstStyle/>
          <a:p>
            <a:endParaRPr lang="sv-SE"/>
          </a:p>
        </p:txBody>
      </p:sp>
      <p:sp>
        <p:nvSpPr>
          <p:cNvPr id="26" name="Platshållare för text 25">
            <a:extLst>
              <a:ext uri="{FF2B5EF4-FFF2-40B4-BE49-F238E27FC236}">
                <a16:creationId xmlns:a16="http://schemas.microsoft.com/office/drawing/2014/main" id="{B493224E-7DE1-581F-FA68-6BA029BCB221}"/>
              </a:ext>
            </a:extLst>
          </p:cNvPr>
          <p:cNvSpPr>
            <a:spLocks noGrp="1"/>
          </p:cNvSpPr>
          <p:nvPr>
            <p:ph type="body" sz="quarter" idx="41"/>
          </p:nvPr>
        </p:nvSpPr>
        <p:spPr/>
        <p:txBody>
          <a:bodyPr/>
          <a:lstStyle/>
          <a:p>
            <a:endParaRPr lang="sv-SE"/>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0" name="Bild 9">
            <a:extLst>
              <a:ext uri="{FF2B5EF4-FFF2-40B4-BE49-F238E27FC236}">
                <a16:creationId xmlns:a16="http://schemas.microsoft.com/office/drawing/2014/main" id="{7130E96C-2053-487B-91B1-7DD4661A7AD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134084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A6459F89-7979-5AB3-354A-A6B9847C3AF8}"/>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Idén</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a:t>10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Skriva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p:txBody>
          <a:bodyPr/>
          <a:lstStyle/>
          <a:p>
            <a:r>
              <a:rPr lang="sv-SE" dirty="0"/>
              <a:t>Grupp</a:t>
            </a:r>
          </a:p>
          <a:p>
            <a:endParaRPr lang="sv-SE" dirty="0"/>
          </a:p>
        </p:txBody>
      </p:sp>
      <p:sp>
        <p:nvSpPr>
          <p:cNvPr id="6" name="Platshållare för text 5">
            <a:extLst>
              <a:ext uri="{FF2B5EF4-FFF2-40B4-BE49-F238E27FC236}">
                <a16:creationId xmlns:a16="http://schemas.microsoft.com/office/drawing/2014/main" id="{DCC92022-D083-CAE6-BCE1-BAAA07ABBEA8}"/>
              </a:ext>
            </a:extLst>
          </p:cNvPr>
          <p:cNvSpPr>
            <a:spLocks noGrp="1"/>
          </p:cNvSpPr>
          <p:nvPr>
            <p:ph type="body" sz="quarter" idx="40"/>
          </p:nvPr>
        </p:nvSpPr>
        <p:spPr/>
        <p:txBody>
          <a:bodyPr/>
          <a:lstStyle/>
          <a:p>
            <a:endParaRPr lang="sv-SE"/>
          </a:p>
        </p:txBody>
      </p:sp>
      <p:sp>
        <p:nvSpPr>
          <p:cNvPr id="7" name="Platshållare för text 6">
            <a:extLst>
              <a:ext uri="{FF2B5EF4-FFF2-40B4-BE49-F238E27FC236}">
                <a16:creationId xmlns:a16="http://schemas.microsoft.com/office/drawing/2014/main" id="{00CF4976-F8B4-F883-2035-823F2A8107F8}"/>
              </a:ext>
            </a:extLst>
          </p:cNvPr>
          <p:cNvSpPr>
            <a:spLocks noGrp="1"/>
          </p:cNvSpPr>
          <p:nvPr>
            <p:ph type="body" sz="quarter" idx="41"/>
          </p:nvPr>
        </p:nvSpPr>
        <p:spPr/>
        <p:txBody>
          <a:bodyPr/>
          <a:lstStyle/>
          <a:p>
            <a:endParaRPr lang="sv-SE"/>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C0DD55B1-9D96-B846-98D4-474E757A32E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10" name="Bild 9">
            <a:extLst>
              <a:ext uri="{FF2B5EF4-FFF2-40B4-BE49-F238E27FC236}">
                <a16:creationId xmlns:a16="http://schemas.microsoft.com/office/drawing/2014/main" id="{7937520C-891A-4083-8F42-CD24F04641A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2086471705"/>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Props1.xml><?xml version="1.0" encoding="utf-8"?>
<ds:datastoreItem xmlns:ds="http://schemas.openxmlformats.org/officeDocument/2006/customXml" ds:itemID="{B4EC2EAD-46B8-4F84-927B-D8F1C9B63233}"/>
</file>

<file path=customXml/itemProps2.xml><?xml version="1.0" encoding="utf-8"?>
<ds:datastoreItem xmlns:ds="http://schemas.openxmlformats.org/officeDocument/2006/customXml" ds:itemID="{ED84485E-7077-4EEE-8EA0-B9484D10E58C}">
  <ds:schemaRefs>
    <ds:schemaRef ds:uri="http://schemas.microsoft.com/sharepoint/v3/contenttype/forms"/>
  </ds:schemaRefs>
</ds:datastoreItem>
</file>

<file path=customXml/itemProps3.xml><?xml version="1.0" encoding="utf-8"?>
<ds:datastoreItem xmlns:ds="http://schemas.openxmlformats.org/officeDocument/2006/customXml" ds:itemID="{CDCEB0CB-1B5F-4DEB-8A5B-B36B9B23CA77}">
  <ds:schemaRefs>
    <ds:schemaRef ds:uri="http://purl.org/dc/elements/1.1/"/>
    <ds:schemaRef ds:uri="http://schemas.microsoft.com/office/2006/metadata/properties"/>
    <ds:schemaRef ds:uri="bbf57927-146e-4af1-8a22-58b8ad685837"/>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f76a4e4c-2db2-462f-9ed3-409335a41f5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183</TotalTime>
  <Words>1189</Words>
  <Application>Microsoft Macintosh PowerPoint</Application>
  <PresentationFormat>Anpassad</PresentationFormat>
  <Paragraphs>146</Paragraphs>
  <Slides>19</Slides>
  <Notes>15</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19</vt:i4>
      </vt:variant>
    </vt:vector>
  </HeadingPairs>
  <TitlesOfParts>
    <vt:vector size="26" baseType="lpstr">
      <vt:lpstr>Arial</vt:lpstr>
      <vt:lpstr>Calibri</vt:lpstr>
      <vt:lpstr>Century Gothic</vt:lpstr>
      <vt:lpstr>Helvetica Neue Medium</vt:lpstr>
      <vt:lpstr>Office-tema</vt:lpstr>
      <vt:lpstr>1_Office-tema</vt:lpstr>
      <vt:lpstr>2_Office-tema</vt:lpstr>
      <vt:lpstr>Utvärdera testet</vt:lpstr>
      <vt:lpstr>Övningens steg</vt:lpstr>
      <vt:lpstr>Börja</vt:lpstr>
      <vt:lpstr>Vad händer efter testet?</vt:lpstr>
      <vt:lpstr>Spännande resultat!</vt:lpstr>
      <vt:lpstr>Hej! Vad grymma ni är!</vt:lpstr>
      <vt:lpstr>Namn på idén</vt:lpstr>
      <vt:lpstr>Utmaningen </vt:lpstr>
      <vt:lpstr>Idén</vt:lpstr>
      <vt:lpstr>Testresultat</vt:lpstr>
      <vt:lpstr>Pröva</vt:lpstr>
      <vt:lpstr>Presentation</vt:lpstr>
      <vt:lpstr>Beslut</vt:lpstr>
      <vt:lpstr>Vidare</vt:lpstr>
      <vt:lpstr>Tack!</vt:lpstr>
      <vt:lpstr>Utveckla</vt:lpstr>
      <vt:lpstr>Hur gick det?</vt:lpstr>
      <vt:lpstr>Reflektera</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28</cp:revision>
  <dcterms:created xsi:type="dcterms:W3CDTF">2022-10-10T08:04:23Z</dcterms:created>
  <dcterms:modified xsi:type="dcterms:W3CDTF">2022-12-11T08:26:14Z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696300.000000000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