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5" r:id="rId6"/>
  </p:sldMasterIdLst>
  <p:notesMasterIdLst>
    <p:notesMasterId r:id="rId32"/>
  </p:notesMasterIdLst>
  <p:handoutMasterIdLst>
    <p:handoutMasterId r:id="rId33"/>
  </p:handoutMasterIdLst>
  <p:sldIdLst>
    <p:sldId id="270" r:id="rId7"/>
    <p:sldId id="271" r:id="rId8"/>
    <p:sldId id="272" r:id="rId9"/>
    <p:sldId id="316" r:id="rId10"/>
    <p:sldId id="265" r:id="rId11"/>
    <p:sldId id="317" r:id="rId12"/>
    <p:sldId id="282" r:id="rId13"/>
    <p:sldId id="319" r:id="rId14"/>
    <p:sldId id="302" r:id="rId15"/>
    <p:sldId id="303" r:id="rId16"/>
    <p:sldId id="320" r:id="rId17"/>
    <p:sldId id="287" r:id="rId18"/>
    <p:sldId id="259" r:id="rId19"/>
    <p:sldId id="306" r:id="rId20"/>
    <p:sldId id="307" r:id="rId21"/>
    <p:sldId id="305" r:id="rId22"/>
    <p:sldId id="314" r:id="rId23"/>
    <p:sldId id="312" r:id="rId24"/>
    <p:sldId id="291" r:id="rId25"/>
    <p:sldId id="313" r:id="rId26"/>
    <p:sldId id="321" r:id="rId27"/>
    <p:sldId id="266" r:id="rId28"/>
    <p:sldId id="295" r:id="rId29"/>
    <p:sldId id="322" r:id="rId30"/>
    <p:sldId id="318" r:id="rId31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751AB6-127C-165F-350B-6D0AFA875127}" name="Marlene Wåhlstedt" initials="MW" userId="663d9ac72313207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4" autoAdjust="0"/>
    <p:restoredTop sz="96328"/>
  </p:normalViewPr>
  <p:slideViewPr>
    <p:cSldViewPr snapToGrid="0">
      <p:cViewPr varScale="1">
        <p:scale>
          <a:sx n="65" d="100"/>
          <a:sy n="65" d="100"/>
        </p:scale>
        <p:origin x="272" y="712"/>
      </p:cViewPr>
      <p:guideLst>
        <p:guide pos="2259"/>
        <p:guide orient="horz" pos="4320"/>
      </p:guideLst>
    </p:cSldViewPr>
  </p:slideViewPr>
  <p:outlineViewPr>
    <p:cViewPr>
      <p:scale>
        <a:sx n="33" d="100"/>
        <a:sy n="33" d="100"/>
      </p:scale>
      <p:origin x="0" y="-19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0915"/>
    </p:cViewPr>
  </p:sorterViewPr>
  <p:notesViewPr>
    <p:cSldViewPr snapToGrid="0">
      <p:cViewPr varScale="1">
        <p:scale>
          <a:sx n="126" d="100"/>
          <a:sy n="126" d="100"/>
        </p:scale>
        <p:origin x="4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99F146E-54B7-2E42-AB57-C285B1F0F6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83D5B7-6CA4-BD4D-8CA7-0F32966EB0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FD05-3668-064E-B570-03113E85385E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E0CD62-FD01-774C-A9DD-55574D49F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CB5A80-9897-DF40-B760-23FAD53445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1D4A-94F6-D14D-BA12-E26FCF188B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431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6454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9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1607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4247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944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770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38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9545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095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80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75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4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28.svg"/><Relationship Id="rId5" Type="http://schemas.openxmlformats.org/officeDocument/2006/relationships/image" Target="../media/image19.sv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46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8.svg"/><Relationship Id="rId7" Type="http://schemas.openxmlformats.org/officeDocument/2006/relationships/image" Target="../media/image4.svg"/><Relationship Id="rId12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52.svg"/><Relationship Id="rId5" Type="http://schemas.openxmlformats.org/officeDocument/2006/relationships/image" Target="../media/image28.svg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50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5.svg"/><Relationship Id="rId7" Type="http://schemas.openxmlformats.org/officeDocument/2006/relationships/image" Target="../media/image5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7.png"/><Relationship Id="rId11" Type="http://schemas.openxmlformats.org/officeDocument/2006/relationships/image" Target="../media/image4.svg"/><Relationship Id="rId5" Type="http://schemas.openxmlformats.org/officeDocument/2006/relationships/image" Target="../media/image56.sv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0.svg"/><Relationship Id="rId7" Type="http://schemas.openxmlformats.org/officeDocument/2006/relationships/image" Target="../media/image28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3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.svg"/><Relationship Id="rId3" Type="http://schemas.openxmlformats.org/officeDocument/2006/relationships/image" Target="../media/image30.svg"/><Relationship Id="rId7" Type="http://schemas.openxmlformats.org/officeDocument/2006/relationships/image" Target="../media/image64.svg"/><Relationship Id="rId12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11" Type="http://schemas.openxmlformats.org/officeDocument/2006/relationships/image" Target="../media/image36.svg"/><Relationship Id="rId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65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svg"/><Relationship Id="rId7" Type="http://schemas.openxmlformats.org/officeDocument/2006/relationships/image" Target="../media/image4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28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svg"/><Relationship Id="rId7" Type="http://schemas.openxmlformats.org/officeDocument/2006/relationships/image" Target="../media/image6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1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7.svg"/><Relationship Id="rId3" Type="http://schemas.openxmlformats.org/officeDocument/2006/relationships/image" Target="../media/image73.svg"/><Relationship Id="rId7" Type="http://schemas.openxmlformats.org/officeDocument/2006/relationships/image" Target="../media/image2.svg"/><Relationship Id="rId12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65.svg"/><Relationship Id="rId5" Type="http://schemas.openxmlformats.org/officeDocument/2006/relationships/image" Target="../media/image75.svg"/><Relationship Id="rId10" Type="http://schemas.openxmlformats.org/officeDocument/2006/relationships/image" Target="../media/image39.png"/><Relationship Id="rId4" Type="http://schemas.openxmlformats.org/officeDocument/2006/relationships/image" Target="../media/image74.png"/><Relationship Id="rId9" Type="http://schemas.openxmlformats.org/officeDocument/2006/relationships/image" Target="../media/image36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9.svg"/><Relationship Id="rId7" Type="http://schemas.openxmlformats.org/officeDocument/2006/relationships/image" Target="../media/image28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19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9.svg"/><Relationship Id="rId7" Type="http://schemas.openxmlformats.org/officeDocument/2006/relationships/image" Target="../media/image28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19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9.svg"/><Relationship Id="rId7" Type="http://schemas.openxmlformats.org/officeDocument/2006/relationships/image" Target="../media/image28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19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96.sv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svg"/><Relationship Id="rId10" Type="http://schemas.openxmlformats.org/officeDocument/2006/relationships/image" Target="../media/image94.sv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emf"/><Relationship Id="rId7" Type="http://schemas.openxmlformats.org/officeDocument/2006/relationships/image" Target="../media/image106.png"/><Relationship Id="rId2" Type="http://schemas.openxmlformats.org/officeDocument/2006/relationships/image" Target="../media/image10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emf"/></Relationships>
</file>

<file path=ppt/slideLayouts/_rels/slideLayout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1.png"/><Relationship Id="rId21" Type="http://schemas.openxmlformats.org/officeDocument/2006/relationships/image" Target="../media/image127.svg"/><Relationship Id="rId42" Type="http://schemas.openxmlformats.org/officeDocument/2006/relationships/image" Target="../media/image35.png"/><Relationship Id="rId47" Type="http://schemas.openxmlformats.org/officeDocument/2006/relationships/image" Target="../media/image75.svg"/><Relationship Id="rId63" Type="http://schemas.openxmlformats.org/officeDocument/2006/relationships/image" Target="../media/image161.svg"/><Relationship Id="rId68" Type="http://schemas.openxmlformats.org/officeDocument/2006/relationships/image" Target="../media/image166.png"/><Relationship Id="rId84" Type="http://schemas.openxmlformats.org/officeDocument/2006/relationships/image" Target="../media/image182.png"/><Relationship Id="rId89" Type="http://schemas.openxmlformats.org/officeDocument/2006/relationships/image" Target="../media/image187.svg"/><Relationship Id="rId16" Type="http://schemas.openxmlformats.org/officeDocument/2006/relationships/image" Target="../media/image122.png"/><Relationship Id="rId11" Type="http://schemas.openxmlformats.org/officeDocument/2006/relationships/image" Target="../media/image117.svg"/><Relationship Id="rId32" Type="http://schemas.openxmlformats.org/officeDocument/2006/relationships/image" Target="../media/image136.png"/><Relationship Id="rId37" Type="http://schemas.openxmlformats.org/officeDocument/2006/relationships/image" Target="../media/image140.svg"/><Relationship Id="rId53" Type="http://schemas.openxmlformats.org/officeDocument/2006/relationships/image" Target="../media/image151.svg"/><Relationship Id="rId58" Type="http://schemas.openxmlformats.org/officeDocument/2006/relationships/image" Target="../media/image156.png"/><Relationship Id="rId74" Type="http://schemas.openxmlformats.org/officeDocument/2006/relationships/image" Target="../media/image172.png"/><Relationship Id="rId79" Type="http://schemas.openxmlformats.org/officeDocument/2006/relationships/image" Target="../media/image177.svg"/><Relationship Id="rId5" Type="http://schemas.openxmlformats.org/officeDocument/2006/relationships/image" Target="../media/image111.svg"/><Relationship Id="rId90" Type="http://schemas.openxmlformats.org/officeDocument/2006/relationships/image" Target="../media/image188.png"/><Relationship Id="rId95" Type="http://schemas.openxmlformats.org/officeDocument/2006/relationships/image" Target="../media/image193.svg"/><Relationship Id="rId22" Type="http://schemas.openxmlformats.org/officeDocument/2006/relationships/image" Target="../media/image128.png"/><Relationship Id="rId27" Type="http://schemas.openxmlformats.org/officeDocument/2006/relationships/image" Target="../media/image132.svg"/><Relationship Id="rId43" Type="http://schemas.openxmlformats.org/officeDocument/2006/relationships/image" Target="../media/image145.svg"/><Relationship Id="rId48" Type="http://schemas.openxmlformats.org/officeDocument/2006/relationships/image" Target="../media/image61.png"/><Relationship Id="rId64" Type="http://schemas.openxmlformats.org/officeDocument/2006/relationships/image" Target="../media/image162.png"/><Relationship Id="rId69" Type="http://schemas.openxmlformats.org/officeDocument/2006/relationships/image" Target="../media/image167.svg"/><Relationship Id="rId80" Type="http://schemas.openxmlformats.org/officeDocument/2006/relationships/image" Target="../media/image178.png"/><Relationship Id="rId85" Type="http://schemas.openxmlformats.org/officeDocument/2006/relationships/image" Target="../media/image183.svg"/><Relationship Id="rId3" Type="http://schemas.openxmlformats.org/officeDocument/2006/relationships/image" Target="../media/image109.svg"/><Relationship Id="rId12" Type="http://schemas.openxmlformats.org/officeDocument/2006/relationships/image" Target="../media/image118.png"/><Relationship Id="rId17" Type="http://schemas.openxmlformats.org/officeDocument/2006/relationships/image" Target="../media/image123.svg"/><Relationship Id="rId25" Type="http://schemas.openxmlformats.org/officeDocument/2006/relationships/image" Target="../media/image130.svg"/><Relationship Id="rId33" Type="http://schemas.openxmlformats.org/officeDocument/2006/relationships/image" Target="../media/image137.svg"/><Relationship Id="rId38" Type="http://schemas.openxmlformats.org/officeDocument/2006/relationships/image" Target="../media/image141.png"/><Relationship Id="rId46" Type="http://schemas.openxmlformats.org/officeDocument/2006/relationships/image" Target="../media/image74.png"/><Relationship Id="rId59" Type="http://schemas.openxmlformats.org/officeDocument/2006/relationships/image" Target="../media/image157.svg"/><Relationship Id="rId67" Type="http://schemas.openxmlformats.org/officeDocument/2006/relationships/image" Target="../media/image165.svg"/><Relationship Id="rId20" Type="http://schemas.openxmlformats.org/officeDocument/2006/relationships/image" Target="../media/image126.png"/><Relationship Id="rId41" Type="http://schemas.openxmlformats.org/officeDocument/2006/relationships/image" Target="../media/image144.svg"/><Relationship Id="rId54" Type="http://schemas.openxmlformats.org/officeDocument/2006/relationships/image" Target="../media/image152.png"/><Relationship Id="rId62" Type="http://schemas.openxmlformats.org/officeDocument/2006/relationships/image" Target="../media/image160.png"/><Relationship Id="rId70" Type="http://schemas.openxmlformats.org/officeDocument/2006/relationships/image" Target="../media/image168.png"/><Relationship Id="rId75" Type="http://schemas.openxmlformats.org/officeDocument/2006/relationships/image" Target="../media/image173.svg"/><Relationship Id="rId83" Type="http://schemas.openxmlformats.org/officeDocument/2006/relationships/image" Target="../media/image181.svg"/><Relationship Id="rId88" Type="http://schemas.openxmlformats.org/officeDocument/2006/relationships/image" Target="../media/image186.png"/><Relationship Id="rId91" Type="http://schemas.openxmlformats.org/officeDocument/2006/relationships/image" Target="../media/image189.svg"/><Relationship Id="rId96" Type="http://schemas.openxmlformats.org/officeDocument/2006/relationships/image" Target="../media/image19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2.png"/><Relationship Id="rId15" Type="http://schemas.openxmlformats.org/officeDocument/2006/relationships/image" Target="../media/image121.svg"/><Relationship Id="rId23" Type="http://schemas.openxmlformats.org/officeDocument/2006/relationships/image" Target="../media/image129.svg"/><Relationship Id="rId28" Type="http://schemas.openxmlformats.org/officeDocument/2006/relationships/image" Target="../media/image7.png"/><Relationship Id="rId36" Type="http://schemas.openxmlformats.org/officeDocument/2006/relationships/image" Target="../media/image70.png"/><Relationship Id="rId49" Type="http://schemas.openxmlformats.org/officeDocument/2006/relationships/image" Target="../media/image148.svg"/><Relationship Id="rId57" Type="http://schemas.openxmlformats.org/officeDocument/2006/relationships/image" Target="../media/image155.svg"/><Relationship Id="rId10" Type="http://schemas.openxmlformats.org/officeDocument/2006/relationships/image" Target="../media/image116.png"/><Relationship Id="rId31" Type="http://schemas.openxmlformats.org/officeDocument/2006/relationships/image" Target="../media/image135.svg"/><Relationship Id="rId44" Type="http://schemas.openxmlformats.org/officeDocument/2006/relationships/image" Target="../media/image146.png"/><Relationship Id="rId52" Type="http://schemas.openxmlformats.org/officeDocument/2006/relationships/image" Target="../media/image25.png"/><Relationship Id="rId60" Type="http://schemas.openxmlformats.org/officeDocument/2006/relationships/image" Target="../media/image158.png"/><Relationship Id="rId65" Type="http://schemas.openxmlformats.org/officeDocument/2006/relationships/image" Target="../media/image163.svg"/><Relationship Id="rId73" Type="http://schemas.openxmlformats.org/officeDocument/2006/relationships/image" Target="../media/image171.svg"/><Relationship Id="rId78" Type="http://schemas.openxmlformats.org/officeDocument/2006/relationships/image" Target="../media/image176.png"/><Relationship Id="rId81" Type="http://schemas.openxmlformats.org/officeDocument/2006/relationships/image" Target="../media/image179.svg"/><Relationship Id="rId86" Type="http://schemas.openxmlformats.org/officeDocument/2006/relationships/image" Target="../media/image184.png"/><Relationship Id="rId94" Type="http://schemas.openxmlformats.org/officeDocument/2006/relationships/image" Target="../media/image192.png"/><Relationship Id="rId99" Type="http://schemas.openxmlformats.org/officeDocument/2006/relationships/image" Target="../media/image197.sv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3" Type="http://schemas.openxmlformats.org/officeDocument/2006/relationships/image" Target="../media/image119.svg"/><Relationship Id="rId18" Type="http://schemas.openxmlformats.org/officeDocument/2006/relationships/image" Target="../media/image124.png"/><Relationship Id="rId39" Type="http://schemas.openxmlformats.org/officeDocument/2006/relationships/image" Target="../media/image142.svg"/><Relationship Id="rId34" Type="http://schemas.openxmlformats.org/officeDocument/2006/relationships/image" Target="../media/image138.png"/><Relationship Id="rId50" Type="http://schemas.openxmlformats.org/officeDocument/2006/relationships/image" Target="../media/image149.png"/><Relationship Id="rId55" Type="http://schemas.openxmlformats.org/officeDocument/2006/relationships/image" Target="../media/image153.svg"/><Relationship Id="rId76" Type="http://schemas.openxmlformats.org/officeDocument/2006/relationships/image" Target="../media/image174.png"/><Relationship Id="rId97" Type="http://schemas.openxmlformats.org/officeDocument/2006/relationships/image" Target="../media/image195.svg"/><Relationship Id="rId7" Type="http://schemas.openxmlformats.org/officeDocument/2006/relationships/image" Target="../media/image113.svg"/><Relationship Id="rId71" Type="http://schemas.openxmlformats.org/officeDocument/2006/relationships/image" Target="../media/image169.svg"/><Relationship Id="rId92" Type="http://schemas.openxmlformats.org/officeDocument/2006/relationships/image" Target="../media/image190.png"/><Relationship Id="rId2" Type="http://schemas.openxmlformats.org/officeDocument/2006/relationships/image" Target="../media/image108.png"/><Relationship Id="rId29" Type="http://schemas.openxmlformats.org/officeDocument/2006/relationships/image" Target="../media/image133.svg"/><Relationship Id="rId24" Type="http://schemas.openxmlformats.org/officeDocument/2006/relationships/image" Target="../media/image95.png"/><Relationship Id="rId40" Type="http://schemas.openxmlformats.org/officeDocument/2006/relationships/image" Target="../media/image143.png"/><Relationship Id="rId45" Type="http://schemas.openxmlformats.org/officeDocument/2006/relationships/image" Target="../media/image147.svg"/><Relationship Id="rId66" Type="http://schemas.openxmlformats.org/officeDocument/2006/relationships/image" Target="../media/image164.png"/><Relationship Id="rId87" Type="http://schemas.openxmlformats.org/officeDocument/2006/relationships/image" Target="../media/image185.svg"/><Relationship Id="rId61" Type="http://schemas.openxmlformats.org/officeDocument/2006/relationships/image" Target="../media/image159.svg"/><Relationship Id="rId82" Type="http://schemas.openxmlformats.org/officeDocument/2006/relationships/image" Target="../media/image180.png"/><Relationship Id="rId19" Type="http://schemas.openxmlformats.org/officeDocument/2006/relationships/image" Target="../media/image125.svg"/><Relationship Id="rId14" Type="http://schemas.openxmlformats.org/officeDocument/2006/relationships/image" Target="../media/image120.png"/><Relationship Id="rId30" Type="http://schemas.openxmlformats.org/officeDocument/2006/relationships/image" Target="../media/image134.png"/><Relationship Id="rId35" Type="http://schemas.openxmlformats.org/officeDocument/2006/relationships/image" Target="../media/image139.svg"/><Relationship Id="rId56" Type="http://schemas.openxmlformats.org/officeDocument/2006/relationships/image" Target="../media/image154.png"/><Relationship Id="rId77" Type="http://schemas.openxmlformats.org/officeDocument/2006/relationships/image" Target="../media/image175.svg"/><Relationship Id="rId8" Type="http://schemas.openxmlformats.org/officeDocument/2006/relationships/image" Target="../media/image114.png"/><Relationship Id="rId51" Type="http://schemas.openxmlformats.org/officeDocument/2006/relationships/image" Target="../media/image150.svg"/><Relationship Id="rId72" Type="http://schemas.openxmlformats.org/officeDocument/2006/relationships/image" Target="../media/image170.png"/><Relationship Id="rId93" Type="http://schemas.openxmlformats.org/officeDocument/2006/relationships/image" Target="../media/image191.svg"/><Relationship Id="rId98" Type="http://schemas.openxmlformats.org/officeDocument/2006/relationships/image" Target="../media/image19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9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0052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0F0C559-865F-314F-AC3A-4924C115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59173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2352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4719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88330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97901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D97F5E13-D692-514E-8478-2F363FF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35729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39271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237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97979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i="0">
              <a:solidFill>
                <a:schemeClr val="bg1"/>
              </a:solidFill>
            </a:endParaRPr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1181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35729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13624B7A-E325-DA88-22C4-FFDCA6A48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0191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63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E8F5C30-188B-3546-87ED-F4598BD8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723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590138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35562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12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66616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6422070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10057563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20A13CF2-40CD-45A4-AD2C-55550050A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0994" y="9987431"/>
            <a:ext cx="1065767" cy="1054100"/>
          </a:xfrm>
          <a:prstGeom prst="rect">
            <a:avLst/>
          </a:prstGeom>
        </p:spPr>
      </p:pic>
      <p:sp>
        <p:nvSpPr>
          <p:cNvPr id="26" name="Platshållare för text 2">
            <a:extLst>
              <a:ext uri="{FF2B5EF4-FFF2-40B4-BE49-F238E27FC236}">
                <a16:creationId xmlns:a16="http://schemas.microsoft.com/office/drawing/2014/main" id="{11C6C966-79DB-49DB-B616-F7D61FC96A5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654295" y="819732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98212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för hel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927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E4A1E1-0D0F-DB48-8D37-EC72CE622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7075" r="7760" b="7581"/>
          <a:stretch/>
        </p:blipFill>
        <p:spPr>
          <a:xfrm>
            <a:off x="12427452" y="-54617"/>
            <a:ext cx="11954962" cy="13906885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974FAD9A-062A-AF48-8701-30BC3A41E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11">
            <a:extLst>
              <a:ext uri="{FF2B5EF4-FFF2-40B4-BE49-F238E27FC236}">
                <a16:creationId xmlns:a16="http://schemas.microsoft.com/office/drawing/2014/main" id="{375F4D55-FEB0-13A7-A35D-D50C85E45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3">
            <a:extLst>
              <a:ext uri="{FF2B5EF4-FFF2-40B4-BE49-F238E27FC236}">
                <a16:creationId xmlns:a16="http://schemas.microsoft.com/office/drawing/2014/main" id="{40082678-C94F-0A98-94DB-3920645C897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A44928B2-AC20-389B-D00D-9757E88100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495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495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97395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144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97395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5" y="4824960"/>
            <a:ext cx="6632469" cy="58939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28483" y="4824959"/>
            <a:ext cx="7146069" cy="604491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731316" y="4824960"/>
            <a:ext cx="3013056" cy="6300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34077" y="4824959"/>
            <a:ext cx="2898174" cy="6300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205318" y="6860200"/>
            <a:ext cx="6991359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509326" y="6860200"/>
            <a:ext cx="6980542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6753200" y="6860199"/>
            <a:ext cx="3035770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20034077" y="6860199"/>
            <a:ext cx="2898174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9354924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9928990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961663" y="6746109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67805" y="7967427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  <a:stCxn id="87" idx="1"/>
          </p:cNvCxnSpPr>
          <p:nvPr userDrawn="1"/>
        </p:nvCxnSpPr>
        <p:spPr>
          <a:xfrm flipH="1">
            <a:off x="1895899" y="9188744"/>
            <a:ext cx="21176372" cy="1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986156" y="10410063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67805" y="1163138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9" name="Rak 58">
            <a:extLst>
              <a:ext uri="{FF2B5EF4-FFF2-40B4-BE49-F238E27FC236}">
                <a16:creationId xmlns:a16="http://schemas.microsoft.com/office/drawing/2014/main" id="{98833DB2-2BF2-413D-AA4E-A4390D0D2519}"/>
              </a:ext>
            </a:extLst>
          </p:cNvPr>
          <p:cNvCxnSpPr>
            <a:cxnSpLocks/>
          </p:cNvCxnSpPr>
          <p:nvPr userDrawn="1"/>
        </p:nvCxnSpPr>
        <p:spPr>
          <a:xfrm>
            <a:off x="16648113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latshållare för text 21">
            <a:extLst>
              <a:ext uri="{FF2B5EF4-FFF2-40B4-BE49-F238E27FC236}">
                <a16:creationId xmlns:a16="http://schemas.microsoft.com/office/drawing/2014/main" id="{1A32910D-5854-494B-A20E-665AFEFC8EA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205318" y="5685451"/>
            <a:ext cx="6991359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5" name="Platshållare för text 21">
            <a:extLst>
              <a:ext uri="{FF2B5EF4-FFF2-40B4-BE49-F238E27FC236}">
                <a16:creationId xmlns:a16="http://schemas.microsoft.com/office/drawing/2014/main" id="{8961123F-15B2-4C35-B605-F654CEE82F7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509326" y="5685451"/>
            <a:ext cx="6980542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6" name="Platshållare för text 21">
            <a:extLst>
              <a:ext uri="{FF2B5EF4-FFF2-40B4-BE49-F238E27FC236}">
                <a16:creationId xmlns:a16="http://schemas.microsoft.com/office/drawing/2014/main" id="{DAB4E34D-B378-4D2D-A4CA-49E81A2D6C8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6753200" y="5685450"/>
            <a:ext cx="3035770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5" name="Platshållare för text 21">
            <a:extLst>
              <a:ext uri="{FF2B5EF4-FFF2-40B4-BE49-F238E27FC236}">
                <a16:creationId xmlns:a16="http://schemas.microsoft.com/office/drawing/2014/main" id="{A0AC82FE-C4F6-4537-B755-ACFBCC3B907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0034077" y="5685450"/>
            <a:ext cx="2898174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6" name="Platshållare för text 21">
            <a:extLst>
              <a:ext uri="{FF2B5EF4-FFF2-40B4-BE49-F238E27FC236}">
                <a16:creationId xmlns:a16="http://schemas.microsoft.com/office/drawing/2014/main" id="{191D604F-8807-4A6A-BFDF-05B7AD3FEEF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205318" y="9272556"/>
            <a:ext cx="6991359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7" name="Platshållare för text 21">
            <a:extLst>
              <a:ext uri="{FF2B5EF4-FFF2-40B4-BE49-F238E27FC236}">
                <a16:creationId xmlns:a16="http://schemas.microsoft.com/office/drawing/2014/main" id="{5C947F2B-0E9E-4C5E-8DA6-57B972961C3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509326" y="9272556"/>
            <a:ext cx="6980542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8" name="Platshållare för text 21">
            <a:extLst>
              <a:ext uri="{FF2B5EF4-FFF2-40B4-BE49-F238E27FC236}">
                <a16:creationId xmlns:a16="http://schemas.microsoft.com/office/drawing/2014/main" id="{C0D34990-4729-4818-94C9-321C109ED4A5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16753200" y="9272555"/>
            <a:ext cx="3035770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9" name="Platshållare för text 21">
            <a:extLst>
              <a:ext uri="{FF2B5EF4-FFF2-40B4-BE49-F238E27FC236}">
                <a16:creationId xmlns:a16="http://schemas.microsoft.com/office/drawing/2014/main" id="{2EB8EC7B-1B2F-46CA-8098-14E840FB619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0034077" y="9272555"/>
            <a:ext cx="2898174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0" name="Platshållare för text 21">
            <a:extLst>
              <a:ext uri="{FF2B5EF4-FFF2-40B4-BE49-F238E27FC236}">
                <a16:creationId xmlns:a16="http://schemas.microsoft.com/office/drawing/2014/main" id="{17BC08ED-1CC5-4F7A-9414-F7D860BB77C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205318" y="8097807"/>
            <a:ext cx="6991359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1" name="Platshållare för text 21">
            <a:extLst>
              <a:ext uri="{FF2B5EF4-FFF2-40B4-BE49-F238E27FC236}">
                <a16:creationId xmlns:a16="http://schemas.microsoft.com/office/drawing/2014/main" id="{FA2B8EDC-5B0C-4E6E-8B76-6911852444C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509326" y="8097807"/>
            <a:ext cx="6980542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2" name="Platshållare för text 21">
            <a:extLst>
              <a:ext uri="{FF2B5EF4-FFF2-40B4-BE49-F238E27FC236}">
                <a16:creationId xmlns:a16="http://schemas.microsoft.com/office/drawing/2014/main" id="{904E6CA8-319B-469F-BAC2-CC1429C503A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6753200" y="8097806"/>
            <a:ext cx="3035770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3" name="Platshållare för text 21">
            <a:extLst>
              <a:ext uri="{FF2B5EF4-FFF2-40B4-BE49-F238E27FC236}">
                <a16:creationId xmlns:a16="http://schemas.microsoft.com/office/drawing/2014/main" id="{6736ADE1-BE08-41BF-A361-8C7819D6B20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0034077" y="8097806"/>
            <a:ext cx="2898174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4" name="Platshållare för text 21">
            <a:extLst>
              <a:ext uri="{FF2B5EF4-FFF2-40B4-BE49-F238E27FC236}">
                <a16:creationId xmlns:a16="http://schemas.microsoft.com/office/drawing/2014/main" id="{B1083377-E34F-486B-BA98-798000F854B5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205318" y="11702841"/>
            <a:ext cx="6991359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5" name="Platshållare för text 21">
            <a:extLst>
              <a:ext uri="{FF2B5EF4-FFF2-40B4-BE49-F238E27FC236}">
                <a16:creationId xmlns:a16="http://schemas.microsoft.com/office/drawing/2014/main" id="{999CA656-BF7B-417F-AC9D-23A03F753636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9509326" y="11702841"/>
            <a:ext cx="6980542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6" name="Platshållare för text 21">
            <a:extLst>
              <a:ext uri="{FF2B5EF4-FFF2-40B4-BE49-F238E27FC236}">
                <a16:creationId xmlns:a16="http://schemas.microsoft.com/office/drawing/2014/main" id="{EDB8279F-2C49-497F-9256-215A006F1DC3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6753200" y="11702840"/>
            <a:ext cx="3035770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7" name="Platshållare för text 21">
            <a:extLst>
              <a:ext uri="{FF2B5EF4-FFF2-40B4-BE49-F238E27FC236}">
                <a16:creationId xmlns:a16="http://schemas.microsoft.com/office/drawing/2014/main" id="{2E80C5CE-F6CD-428D-88D4-E5BF2782D9AE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20034077" y="11702840"/>
            <a:ext cx="2898174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8" name="Platshållare för text 21">
            <a:extLst>
              <a:ext uri="{FF2B5EF4-FFF2-40B4-BE49-F238E27FC236}">
                <a16:creationId xmlns:a16="http://schemas.microsoft.com/office/drawing/2014/main" id="{AEEBD61E-5840-4099-B6D4-CAC45E03F9D6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205318" y="10528092"/>
            <a:ext cx="6991359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9" name="Platshållare för text 21">
            <a:extLst>
              <a:ext uri="{FF2B5EF4-FFF2-40B4-BE49-F238E27FC236}">
                <a16:creationId xmlns:a16="http://schemas.microsoft.com/office/drawing/2014/main" id="{483AC8A3-D500-4AA8-97BE-98AF33E46E0A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509326" y="10528092"/>
            <a:ext cx="6980542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0" name="Platshållare för text 21">
            <a:extLst>
              <a:ext uri="{FF2B5EF4-FFF2-40B4-BE49-F238E27FC236}">
                <a16:creationId xmlns:a16="http://schemas.microsoft.com/office/drawing/2014/main" id="{18E5BA48-3863-4379-B954-3B098E1CA18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6753200" y="10528091"/>
            <a:ext cx="3035770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1" name="Platshållare för text 21">
            <a:extLst>
              <a:ext uri="{FF2B5EF4-FFF2-40B4-BE49-F238E27FC236}">
                <a16:creationId xmlns:a16="http://schemas.microsoft.com/office/drawing/2014/main" id="{AA72FC6D-2F9E-4C49-8E22-926D860718EB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20034077" y="10528091"/>
            <a:ext cx="2898174" cy="900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40056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 2 kollum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97395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6" y="4824959"/>
            <a:ext cx="6077923" cy="589397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2533301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6" y="5600149"/>
            <a:ext cx="9200216" cy="11647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14669" y="7038067"/>
            <a:ext cx="9200216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6" y="8714490"/>
            <a:ext cx="9200216" cy="119408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6" y="10368699"/>
            <a:ext cx="9200216" cy="11813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6" y="12007261"/>
            <a:ext cx="9200216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12191206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6917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8490596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158831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690728" y="11604228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6C4A1B9F-B446-4E40-AE42-B38FDB8C7E5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12556051" y="5600149"/>
            <a:ext cx="9200216" cy="11647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21">
            <a:extLst>
              <a:ext uri="{FF2B5EF4-FFF2-40B4-BE49-F238E27FC236}">
                <a16:creationId xmlns:a16="http://schemas.microsoft.com/office/drawing/2014/main" id="{FE755D97-8BC4-469C-852C-312175A2565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2521824" y="7038067"/>
            <a:ext cx="9200216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86862631-D9EA-4ABA-A236-EF892A9D0029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2556051" y="8714490"/>
            <a:ext cx="9200216" cy="119408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0FF0864-9AFF-4154-9456-FADECD85E2B2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2556051" y="10368699"/>
            <a:ext cx="9200216" cy="118136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FFD9B5A8-96D8-45FF-896B-B0987A3E3269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12556051" y="12007261"/>
            <a:ext cx="9200216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924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339427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4" y="1423315"/>
            <a:ext cx="330936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9157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rgbClr val="FFFFFF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2E47944B-FDD2-13D7-2CF0-CB3A705850C5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4B7D7F4C-74F1-1320-BA0C-695B232D8E70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9F602282-B1B1-429E-A730-6ECE8FD4F0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A660A175-7B13-2A0C-4AE3-EED1173D94E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B84DD971-BB55-D1D4-4D53-EB38F1176C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7DCA81E4-7312-1A68-F7E9-D8561E6828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852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671B3FAE-E7A7-7EFD-1ACF-52E6F69C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09347F22-FAC1-1468-0A04-8B2F46A80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7E5848B3-2EDB-A8FF-18F4-6B2F628BF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03BEA7AE-095E-FDD5-4830-363B2E3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E381677D-9EC5-1F97-6FA6-24DDB8DFB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2811A49A-F7A0-6413-1F5E-1784F6D98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3B710FEB-E8ED-1D99-A59D-08CBC08A2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E2559A89-A73A-C634-A2DB-F24A74D7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10D9B01E-967F-CE5D-64A7-1B7A24A39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1F5F8241-AABA-0FA3-64E2-FE39F40B9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104EB994-A742-C85E-82D9-9B55C2514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2A82D2AF-969E-7C9F-682E-4CBFF0C28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A14DC82-DB51-8BC5-37F0-1131079B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05767397-44A1-1181-8EF6-644A8F0A1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B80DB501-0B98-B933-D89B-A341D62BC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4D4BCD74-ED2E-4AE8-D4B9-734502D0E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D9D421F9-3E7C-AF10-59AA-9A7B814E3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211E93C5-174F-7A52-1078-06C1DE352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1524ECE2-325A-9F9F-93CD-9FB51006F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328C8ECA-9969-2F37-74C3-430EBCE22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F4B99A30-5D5A-F839-2446-09E3C55AD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D31C439-51A2-9B36-4FE9-EDC858534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ED5B760D-1DA0-6D9D-75C2-5E8AF915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7F1C6CB7-AA71-9DD5-928C-A8609A12A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CEF3891D-0EFF-BA37-EBB9-8F58E627C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3E7DAAF9-1554-8BBF-7834-BFEA2FEE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C8A3E756-9621-03BD-FB41-D03712E03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03B0F352-EE87-7D6F-CDF6-58C1A65FDC64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D98057EC-6554-E9AC-94F6-F9EE98633F68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E533FD20-B376-C246-AD7F-B12E0748C987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373BF87E-2A58-5172-394C-4B8D5DDF54F9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2" cy="1041610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0C22B356-6B07-8813-AD8D-3B23A0D58674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604E0F8F-D370-2E00-C6A9-D197927EF34D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2" cy="954685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8CA1AA71-75BF-43B5-DF9B-2D2C4051FB5B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11400E1F-8DC5-8DFF-8E9E-D2CD441F6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DF4E1B4A-A602-D54F-0B55-88FC8C6BB53F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E52FB783-8DD0-91F5-705D-2064AA5A576B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0A9F3FAA-7090-15CC-6D98-3C672A14D054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5C5E34BF-DFB8-82E1-298E-016821894210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4CC9BDF6-137B-BE10-75FB-26C38B17130D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45532E74-8F00-91AD-374A-1B25E35BE2DE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4712F21D-1C09-85F0-DB57-25B465CCC90C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E659AF8D-E8CF-D73B-0CFF-65CAABD10D75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B7E598CB-302C-1EF6-0415-39766CE767EC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A76207C2-52DC-C13C-CE75-A219F83EB7E9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87B4C098-8CE9-9E51-AB7E-556CD309EE3A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5E1AEA6F-A2A8-D9B3-57DC-8EB111B55B68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2A41FAA5-77BD-642E-4D68-98701766D3D4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DF37756F-6E66-A2FC-1912-40362E814A40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70C77B02-71E9-79CB-458D-6D8F87857339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1E1F0B7F-5920-6BA3-5D17-F8BD2A726D5C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63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2C7CB019-2605-1C4D-826E-F77FC536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5336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07230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588748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1904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649B60D6-0BE3-064F-8B45-DB9E053E0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243444">
            <a:off x="20354021" y="10146936"/>
            <a:ext cx="2998594" cy="385098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8622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3" r:id="rId2"/>
    <p:sldLayoutId id="2147483732" r:id="rId3"/>
    <p:sldLayoutId id="2147483663" r:id="rId4"/>
    <p:sldLayoutId id="2147483733" r:id="rId5"/>
    <p:sldLayoutId id="2147483734" r:id="rId6"/>
    <p:sldLayoutId id="2147483735" r:id="rId7"/>
    <p:sldLayoutId id="2147483736" r:id="rId8"/>
    <p:sldLayoutId id="2147483664" r:id="rId9"/>
    <p:sldLayoutId id="2147483737" r:id="rId10"/>
    <p:sldLayoutId id="2147483665" r:id="rId11"/>
    <p:sldLayoutId id="2147483738" r:id="rId12"/>
    <p:sldLayoutId id="2147483666" r:id="rId13"/>
    <p:sldLayoutId id="2147483667" r:id="rId14"/>
    <p:sldLayoutId id="2147483668" r:id="rId15"/>
    <p:sldLayoutId id="2147483739" r:id="rId16"/>
    <p:sldLayoutId id="2147483679" r:id="rId17"/>
    <p:sldLayoutId id="2147483669" r:id="rId18"/>
    <p:sldLayoutId id="2147483740" r:id="rId19"/>
    <p:sldLayoutId id="2147483721" r:id="rId20"/>
    <p:sldLayoutId id="2147483741" r:id="rId21"/>
    <p:sldLayoutId id="2147483670" r:id="rId22"/>
    <p:sldLayoutId id="2147483677" r:id="rId23"/>
    <p:sldLayoutId id="2147483682" r:id="rId24"/>
    <p:sldLayoutId id="2147483720" r:id="rId25"/>
    <p:sldLayoutId id="2147483693" r:id="rId26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73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71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14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2.png"/><Relationship Id="rId5" Type="http://schemas.openxmlformats.org/officeDocument/2006/relationships/image" Target="../media/image209.svg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14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09.svg"/><Relationship Id="rId4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svg"/><Relationship Id="rId3" Type="http://schemas.openxmlformats.org/officeDocument/2006/relationships/image" Target="../media/image152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1.svg"/><Relationship Id="rId5" Type="http://schemas.openxmlformats.org/officeDocument/2006/relationships/image" Target="../media/image207.png"/><Relationship Id="rId10" Type="http://schemas.openxmlformats.org/officeDocument/2006/relationships/image" Target="../media/image218.svg"/><Relationship Id="rId4" Type="http://schemas.openxmlformats.org/officeDocument/2006/relationships/image" Target="../media/image217.svg"/><Relationship Id="rId9" Type="http://schemas.openxmlformats.org/officeDocument/2006/relationships/image" Target="../media/image2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svg"/><Relationship Id="rId5" Type="http://schemas.openxmlformats.org/officeDocument/2006/relationships/image" Target="../media/image212.png"/><Relationship Id="rId4" Type="http://schemas.openxmlformats.org/officeDocument/2006/relationships/image" Target="../media/image2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7" Type="http://schemas.openxmlformats.org/officeDocument/2006/relationships/image" Target="../media/image206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4.png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21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214.svg"/><Relationship Id="rId4" Type="http://schemas.openxmlformats.org/officeDocument/2006/relationships/image" Target="../media/image2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14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5" Type="http://schemas.openxmlformats.org/officeDocument/2006/relationships/image" Target="../media/image209.sv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8.svg"/><Relationship Id="rId5" Type="http://schemas.openxmlformats.org/officeDocument/2006/relationships/image" Target="../media/image212.png"/><Relationship Id="rId4" Type="http://schemas.openxmlformats.org/officeDocument/2006/relationships/image" Target="../media/image2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svg"/><Relationship Id="rId5" Type="http://schemas.openxmlformats.org/officeDocument/2006/relationships/image" Target="../media/image212.png"/><Relationship Id="rId4" Type="http://schemas.openxmlformats.org/officeDocument/2006/relationships/image" Target="../media/image2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svg"/><Relationship Id="rId3" Type="http://schemas.openxmlformats.org/officeDocument/2006/relationships/image" Target="../media/image207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svg"/><Relationship Id="rId5" Type="http://schemas.openxmlformats.org/officeDocument/2006/relationships/image" Target="../media/image204.png"/><Relationship Id="rId4" Type="http://schemas.openxmlformats.org/officeDocument/2006/relationships/image" Target="../media/image2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0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2.svg"/><Relationship Id="rId5" Type="http://schemas.openxmlformats.org/officeDocument/2006/relationships/image" Target="../media/image126.png"/><Relationship Id="rId4" Type="http://schemas.openxmlformats.org/officeDocument/2006/relationships/image" Target="../media/image20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svg"/><Relationship Id="rId5" Type="http://schemas.openxmlformats.org/officeDocument/2006/relationships/image" Target="../media/image212.png"/><Relationship Id="rId4" Type="http://schemas.openxmlformats.org/officeDocument/2006/relationships/image" Target="../media/image2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svg"/><Relationship Id="rId7" Type="http://schemas.openxmlformats.org/officeDocument/2006/relationships/image" Target="../media/image214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2.png"/><Relationship Id="rId5" Type="http://schemas.openxmlformats.org/officeDocument/2006/relationships/image" Target="../media/image224.sv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5.svg"/><Relationship Id="rId5" Type="http://schemas.openxmlformats.org/officeDocument/2006/relationships/image" Target="../media/image204.png"/><Relationship Id="rId4" Type="http://schemas.openxmlformats.org/officeDocument/2006/relationships/image" Target="../media/image20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svg"/><Relationship Id="rId3" Type="http://schemas.openxmlformats.org/officeDocument/2006/relationships/image" Target="../media/image207.png"/><Relationship Id="rId7" Type="http://schemas.openxmlformats.org/officeDocument/2006/relationships/image" Target="../media/image219.png"/><Relationship Id="rId2" Type="http://schemas.openxmlformats.org/officeDocument/2006/relationships/hyperlink" Target="http://www.hejainnovation.se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svg"/><Relationship Id="rId5" Type="http://schemas.openxmlformats.org/officeDocument/2006/relationships/image" Target="../media/image204.png"/><Relationship Id="rId4" Type="http://schemas.openxmlformats.org/officeDocument/2006/relationships/image" Target="../media/image20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jainnovation.s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uppsala.se/innovationskraf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20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svg"/><Relationship Id="rId7" Type="http://schemas.openxmlformats.org/officeDocument/2006/relationships/image" Target="../media/image209.sv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4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1.svg"/><Relationship Id="rId5" Type="http://schemas.openxmlformats.org/officeDocument/2006/relationships/image" Target="../media/image207.png"/><Relationship Id="rId4" Type="http://schemas.openxmlformats.org/officeDocument/2006/relationships/image" Target="../media/image2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4.png"/><Relationship Id="rId7" Type="http://schemas.openxmlformats.org/officeDocument/2006/relationships/image" Target="../media/image112.png"/><Relationship Id="rId2" Type="http://schemas.openxmlformats.org/officeDocument/2006/relationships/hyperlink" Target="http://www.hejainnovation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svg"/><Relationship Id="rId5" Type="http://schemas.openxmlformats.org/officeDocument/2006/relationships/image" Target="../media/image207.png"/><Relationship Id="rId4" Type="http://schemas.openxmlformats.org/officeDocument/2006/relationships/image" Target="../media/image20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3.svg"/><Relationship Id="rId5" Type="http://schemas.openxmlformats.org/officeDocument/2006/relationships/image" Target="../media/image212.png"/><Relationship Id="rId4" Type="http://schemas.openxmlformats.org/officeDocument/2006/relationships/image" Target="../media/image20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7" Type="http://schemas.openxmlformats.org/officeDocument/2006/relationships/image" Target="../media/image209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214.svg"/><Relationship Id="rId4" Type="http://schemas.openxmlformats.org/officeDocument/2006/relationships/image" Target="../media/image2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svg"/><Relationship Id="rId3" Type="http://schemas.openxmlformats.org/officeDocument/2006/relationships/image" Target="../media/image207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svg"/><Relationship Id="rId5" Type="http://schemas.openxmlformats.org/officeDocument/2006/relationships/image" Target="../media/image112.png"/><Relationship Id="rId10" Type="http://schemas.openxmlformats.org/officeDocument/2006/relationships/image" Target="../media/image214.svg"/><Relationship Id="rId4" Type="http://schemas.openxmlformats.org/officeDocument/2006/relationships/image" Target="../media/image211.svg"/><Relationship Id="rId9" Type="http://schemas.openxmlformats.org/officeDocument/2006/relationships/image" Target="../media/image2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 mäta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 timmar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Sikta mot stjärnorna med ett måttband.</a:t>
            </a:r>
          </a:p>
          <a:p>
            <a:r>
              <a:rPr lang="sv-SE" dirty="0"/>
              <a:t>Här guidar vi dig och en grupp att skapa mätbara målbilder. Det kommer ge er ökat engagemang, fokus och driva ert resultat i den riktning som ni väljer att sikta på. </a:t>
            </a:r>
          </a:p>
          <a:p>
            <a:endParaRPr lang="sv-SE" dirty="0"/>
          </a:p>
        </p:txBody>
      </p:sp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A248E2EA-4495-D041-B076-D606A4A3E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3835"/>
          <a:stretch>
            <a:fillRect/>
          </a:stretch>
        </p:blipFill>
        <p:spPr/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7ED7775-3DC4-4061-ADEC-FEEDAC2BA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Metodiken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7F48DB-23F8-4BB1-8D28-80F104BAD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CF43760-78AC-4C24-B834-B0DB451A96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4A9325B-55EB-4D53-9F9C-6A566B4D9F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19A6D9-C7D0-47FF-A74A-26582BAD1B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sz="2800" b="1"/>
              <a:t>Övningen tar avstamp i läran om Objective Key Result </a:t>
            </a:r>
            <a:r>
              <a:rPr lang="sv-SE" sz="2800"/>
              <a:t>(OKR), som Andy Grove introducerade på 1970-talet. OKR används nu i flera innovativa organisationer i Silicon Valley för att leda mot mål.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3F91758-8D86-4DDD-B441-B8331AD49A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sv-SE" sz="2800" b="1"/>
              <a:t>Objective Key Result är engelska </a:t>
            </a:r>
            <a:r>
              <a:rPr lang="sv-SE" sz="2800"/>
              <a:t>och betyder ungefär: </a:t>
            </a:r>
            <a:r>
              <a:rPr lang="sv-SE" sz="2800" b="1"/>
              <a:t>Inspirerande mål och mätbara resultat. </a:t>
            </a:r>
            <a:r>
              <a:rPr lang="sv-SE" sz="2800"/>
              <a:t>Dessa omfattar inte allt arbete i en verksamhet, utan fokuserar på det som är särskilt viktigt.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7F16C2E-E7D4-4D6E-8F97-238D0ADEE3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800" b="1"/>
              <a:t>OKR är en metod </a:t>
            </a:r>
            <a:r>
              <a:rPr lang="sv-SE" sz="2800"/>
              <a:t>för att sätta inspirerande mål med mätbara resultat. </a:t>
            </a:r>
          </a:p>
        </p:txBody>
      </p:sp>
      <p:pic>
        <p:nvPicPr>
          <p:cNvPr id="10" name="Gruppera">
            <a:extLst>
              <a:ext uri="{FF2B5EF4-FFF2-40B4-BE49-F238E27FC236}">
                <a16:creationId xmlns:a16="http://schemas.microsoft.com/office/drawing/2014/main" id="{EF7053EC-74FC-4AE6-9F9F-D1D48133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4E62FC84-696B-4F5A-9441-7A5F23BF7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2A27A54C-66A1-4E33-AE9F-E087B9D23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2" y="1320528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5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F659716-7028-40D1-9F04-F7352EB529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Inspirerande mål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F1B5BE0-C046-4964-BECE-2269279EC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1C43ADE-7784-41A0-8E66-027EF35F10F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4BB73D8-D982-49A3-83EF-901001000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7C1B51E-6F54-4859-A0D8-64894AF4DBF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Inspirerande mål är sådana som skapar värde för målgruppen,  som uppmuntrar till handling i positiv riktning och till att tänka stort utöver det vanliga. 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B7F9D08-DF4F-49A8-B625-4FCCDE5BA6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Mål för att sikta mot stjärnorna</a:t>
            </a:r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4AE78F73-FE7B-45E5-B3F5-921B3D18E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87475FBC-EA57-4F72-98D0-EE7328A6F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D7879ACE-9FDA-4D4C-87F4-FEFA26C87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2" y="1320528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8E4BAB0-20CC-C045-806B-A49621BACD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878522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Exempel på inspirerande mål</a:t>
            </a:r>
          </a:p>
        </p:txBody>
      </p:sp>
      <p:sp>
        <p:nvSpPr>
          <p:cNvPr id="17" name="Platshållare för text 24">
            <a:extLst>
              <a:ext uri="{FF2B5EF4-FFF2-40B4-BE49-F238E27FC236}">
                <a16:creationId xmlns:a16="http://schemas.microsoft.com/office/drawing/2014/main" id="{1F02CDC8-B6FC-BB4F-9B3D-5CE026B13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6"/>
            <a:ext cx="2093448" cy="537216"/>
          </a:xfrm>
        </p:spPr>
        <p:txBody>
          <a:bodyPr/>
          <a:lstStyle/>
          <a:p>
            <a:r>
              <a:rPr lang="sv-SE"/>
              <a:t>2 min</a:t>
            </a:r>
          </a:p>
        </p:txBody>
      </p:sp>
      <p:sp>
        <p:nvSpPr>
          <p:cNvPr id="18" name="Platshållare för text 27">
            <a:extLst>
              <a:ext uri="{FF2B5EF4-FFF2-40B4-BE49-F238E27FC236}">
                <a16:creationId xmlns:a16="http://schemas.microsoft.com/office/drawing/2014/main" id="{29F307BA-82A5-F040-8A12-946B1A3BEC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35735" y="1423316"/>
            <a:ext cx="1802138" cy="537216"/>
          </a:xfrm>
        </p:spPr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20" name="Platshållare för text 25">
            <a:extLst>
              <a:ext uri="{FF2B5EF4-FFF2-40B4-BE49-F238E27FC236}">
                <a16:creationId xmlns:a16="http://schemas.microsoft.com/office/drawing/2014/main" id="{2EA94DA7-A6C4-0C4B-8791-AB8A29B11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7" y="1423316"/>
            <a:ext cx="2383602" cy="537216"/>
          </a:xfrm>
        </p:spPr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B0B37B9-2487-3F4D-B7D4-2DF9D3BCCB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 anchorCtr="0"/>
          <a:lstStyle/>
          <a:p>
            <a:r>
              <a:rPr lang="sv-SE"/>
              <a:t>Vi kommer ha det lägsta </a:t>
            </a:r>
            <a:r>
              <a:rPr lang="sv-SE" err="1"/>
              <a:t>koldioxidavtycket</a:t>
            </a:r>
            <a:br>
              <a:rPr lang="sv-SE"/>
            </a:br>
            <a:r>
              <a:rPr lang="sv-SE"/>
              <a:t>inom stadsbyggnad i offentlig sektor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134BE63B-457F-5E4F-81B7-D2ECD173E1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ctr" anchorCtr="0"/>
          <a:lstStyle/>
          <a:p>
            <a:r>
              <a:rPr lang="sv-SE"/>
              <a:t>Vi kommer experimentera, testa och göra i liten skala och våga tänka utanför boxen</a:t>
            </a:r>
          </a:p>
        </p:txBody>
      </p:sp>
      <p:sp>
        <p:nvSpPr>
          <p:cNvPr id="27" name="Platshållare för innehåll 26">
            <a:extLst>
              <a:ext uri="{FF2B5EF4-FFF2-40B4-BE49-F238E27FC236}">
                <a16:creationId xmlns:a16="http://schemas.microsoft.com/office/drawing/2014/main" id="{5281967E-B98B-1A41-9E53-A297B23B8E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ctr" anchorCtr="0"/>
          <a:lstStyle/>
          <a:p>
            <a:r>
              <a:rPr lang="sv-SE"/>
              <a:t>Vi kommer ha nöjda invånare som berättar om våra tjänster entusiastiskt för andra</a:t>
            </a:r>
          </a:p>
        </p:txBody>
      </p:sp>
      <p:pic>
        <p:nvPicPr>
          <p:cNvPr id="19" name="Bildobjekt 1">
            <a:extLst>
              <a:ext uri="{FF2B5EF4-FFF2-40B4-BE49-F238E27FC236}">
                <a16:creationId xmlns:a16="http://schemas.microsoft.com/office/drawing/2014/main" id="{471B972C-1572-034D-B3BB-D0E267C7D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  <p:pic>
        <p:nvPicPr>
          <p:cNvPr id="21" name="Gruppera">
            <a:extLst>
              <a:ext uri="{FF2B5EF4-FFF2-40B4-BE49-F238E27FC236}">
                <a16:creationId xmlns:a16="http://schemas.microsoft.com/office/drawing/2014/main" id="{F2981E6F-8857-A949-A82B-D03171A99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3A942AED-01FC-0942-B9C0-86E5F99B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93436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3E06388D-04F6-344F-9178-457FF299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76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DD0F658-D077-49FC-AB53-A84C63580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Sikta mot stjärnorna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39C565A-2501-694B-81A9-F4274A307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B98C34A-C76A-404F-9485-E3D7C19D1A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5DC41A4-5150-4D4E-84CC-8D55CD24D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5F0AE90-5CA8-4B49-97D0-35F985FF64D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414923" cy="6121494"/>
          </a:xfrm>
        </p:spPr>
        <p:txBody>
          <a:bodyPr/>
          <a:lstStyle/>
          <a:p>
            <a:r>
              <a:rPr lang="sv-SE" b="1"/>
              <a:t>Dröm stort och skriv flera exempel på inspirerande mål för er. </a:t>
            </a:r>
          </a:p>
          <a:p>
            <a:r>
              <a:rPr lang="sv-SE"/>
              <a:t>Arbeta på kommande sidor. Först individuellt och sedan tillsammans. Utgå ifrån vad som inspirerar er.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5E6A52A-86BC-3F46-91C9-5C09C3A93E8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Arbeta på nästa sida</a:t>
            </a:r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66AFA06E-A754-4649-ADA0-EC6BE59EE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E92B24FF-F6B5-4662-BA0B-C4061B50A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865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154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85A6082-CAC4-4ED0-B401-DF5AB1FDF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808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Inspirerande mål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C09A1E-D940-402E-855F-53C7935DE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5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10689A8-3D1C-4DBF-B2DC-15C9D7485B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Skriva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CA4BAF4-6804-409C-A1AF-127086D16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6AB9263-BF9B-48A7-9265-6997F267919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/>
              <a:t>Dröm stort, arbeta individuellet och skriv flera exempel på inspirerande mål. Utgå ifrån vad som inspirerar dig. </a:t>
            </a:r>
          </a:p>
          <a:p>
            <a:r>
              <a:rPr lang="sv-SE"/>
              <a:t>Kopiera denna sida, så att ni har en egen arbetssida per person.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1AE788C-E8D3-4D17-8FFB-391F27161A8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CC4797B-DCCB-496F-8251-F5E059D40D1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703B693-0F8B-4C86-B238-117E7499F51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932B3DF4-556B-48DF-BD4D-04E239DCE2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B00C3E1F-DE6B-4F40-84C2-E0EB1962B80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6BD3E69-EAEB-4993-90BA-845524FCF72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605F5EED-2FDE-4E04-A05E-401265E83A5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8843E92E-57E1-4778-B264-4FF04CCA43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sv-SE" i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D5C404AE-9186-4F63-8D7E-AC88E1FDE88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sv-SE" i="0"/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3B9C9A5D-1FED-47B8-AF1C-2523B16D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Gruppera">
            <a:extLst>
              <a:ext uri="{FF2B5EF4-FFF2-40B4-BE49-F238E27FC236}">
                <a16:creationId xmlns:a16="http://schemas.microsoft.com/office/drawing/2014/main" id="{D4810B76-C42E-43FB-BD8F-5DEB07FFF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572CF5AF-2E86-4BE9-B434-ED2EA470C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492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uppera">
            <a:extLst>
              <a:ext uri="{FF2B5EF4-FFF2-40B4-BE49-F238E27FC236}">
                <a16:creationId xmlns:a16="http://schemas.microsoft.com/office/drawing/2014/main" id="{1EE9F943-4585-4738-AF9C-E9A4047E7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F248596E-0A89-4ECA-B240-4069999CE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CFA409B1-6E0A-4B7F-80D6-02AB5D8FC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7CA61253-5AA9-1D56-EF6A-94D1C9D94B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Dela era inspirerande mål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E6C18A7E-BAAD-8A5B-D6BF-BAFADC8944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FDE28525-B6FA-482F-7312-0C2E49BE0C5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2A32FA97-924F-4411-71B0-7AEFC6F60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B1B6E919-D545-292C-151F-6E67939A4B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Låt alla berätta om sina exempel på inspirerande mål. Välj tillsammans ut ett eller ett par mål, att arbeta vidare med i denna övning.</a:t>
            </a:r>
          </a:p>
          <a:p>
            <a:endParaRPr lang="sv-SE" dirty="0"/>
          </a:p>
        </p:txBody>
      </p:sp>
      <p:sp>
        <p:nvSpPr>
          <p:cNvPr id="26" name="Platshållare för innehåll 25">
            <a:extLst>
              <a:ext uri="{FF2B5EF4-FFF2-40B4-BE49-F238E27FC236}">
                <a16:creationId xmlns:a16="http://schemas.microsoft.com/office/drawing/2014/main" id="{BFCBE2BA-407E-46E6-B045-967DC024B0C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b="1" dirty="0"/>
              <a:t>Vilka är era gemensamma inspirerande mål?</a:t>
            </a:r>
          </a:p>
        </p:txBody>
      </p:sp>
      <p:sp>
        <p:nvSpPr>
          <p:cNvPr id="32" name="Platshållare för text 31">
            <a:extLst>
              <a:ext uri="{FF2B5EF4-FFF2-40B4-BE49-F238E27FC236}">
                <a16:creationId xmlns:a16="http://schemas.microsoft.com/office/drawing/2014/main" id="{22F1E3F1-75A6-E63C-77FA-ED8F5B09065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362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89B60B9-7250-4ECE-9CEF-D62F966CAA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Mätbara resultat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0423C82-9FD2-4143-A421-432FC83C1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 min 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82A54FA-546B-450C-9F4D-68FE7C37B8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9018CC22-1332-48E3-BF9F-420D714B25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2CAF9D5-6574-489F-82CD-CA07A68A6D6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Vi kommer att återkomma till de inspirerande målen. Nu ska vi titta på mätbara resultat, utifrån inspirerande mål. </a:t>
            </a:r>
          </a:p>
          <a:p>
            <a:endParaRPr lang="sv-SE"/>
          </a:p>
          <a:p>
            <a:r>
              <a:rPr lang="sv-SE" b="1"/>
              <a:t>Syftet med mätbara resultat</a:t>
            </a:r>
          </a:p>
          <a:p>
            <a:r>
              <a:rPr lang="sv-SE"/>
              <a:t>De mätbara resultaten ska svara på hur väl vi når våra mål. De är specifika, </a:t>
            </a:r>
            <a:r>
              <a:rPr lang="sv-SE" b="1"/>
              <a:t>mätbara </a:t>
            </a:r>
            <a:r>
              <a:rPr lang="sv-SE"/>
              <a:t>och </a:t>
            </a:r>
            <a:r>
              <a:rPr lang="sv-SE" b="1"/>
              <a:t>tidsbundna. </a:t>
            </a:r>
            <a:r>
              <a:rPr lang="sv-SE"/>
              <a:t>De kan utmana oss en aning, men ändå vara realistiska. 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62922B92-182F-47E3-ACF8-8D8C2AAB16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44601" y="5256791"/>
            <a:ext cx="9689694" cy="914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3100" b="1" dirty="0">
                <a:solidFill>
                  <a:schemeClr val="tx1"/>
                </a:solidFill>
                <a:latin typeface="+mj-lt"/>
              </a:rPr>
              <a:t>Tips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3F3027D-259F-4FCA-8DFD-02DD21E375E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 ska vara lätt att avgöra om det inspirerande målet är uppnått eller inte. Sätt kvantitativa mätbara resultat (med siffror).  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Skriv </a:t>
            </a:r>
            <a:r>
              <a:rPr lang="sv-SE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3-5 mätbara resultat </a:t>
            </a:r>
            <a:r>
              <a:rPr lang="sv-SE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inspirerande mål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Prioriteringar är </a:t>
            </a:r>
            <a:r>
              <a:rPr lang="sv-SE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aldrig</a:t>
            </a:r>
            <a:r>
              <a:rPr lang="sv-SE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kopplade till individuell prestation</a:t>
            </a:r>
          </a:p>
          <a:p>
            <a:endParaRPr lang="sv-SE">
              <a:solidFill>
                <a:schemeClr val="tx1"/>
              </a:solidFill>
            </a:endParaRPr>
          </a:p>
          <a:p>
            <a:endParaRPr lang="sv-SE">
              <a:solidFill>
                <a:schemeClr val="tx1"/>
              </a:solidFill>
            </a:endParaRPr>
          </a:p>
        </p:txBody>
      </p:sp>
      <p:pic>
        <p:nvPicPr>
          <p:cNvPr id="13" name="Gruppera">
            <a:extLst>
              <a:ext uri="{FF2B5EF4-FFF2-40B4-BE49-F238E27FC236}">
                <a16:creationId xmlns:a16="http://schemas.microsoft.com/office/drawing/2014/main" id="{1125C852-1F94-4EC2-A1A2-25B4D3225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BE0A54E3-48F9-4BBC-B8C7-994BC2C9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0C55C4E2-9B4E-4EB0-BAFF-276440950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1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8F19534-351E-4C4E-B75C-F509EB08A2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8575838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Exempel på mätbara resultat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9DBB6E63-D70F-0048-AEB2-CFF14B043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4DF60C7-0C17-4E42-98CA-F8062A8E32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51836" y="1423315"/>
            <a:ext cx="1802138" cy="537215"/>
          </a:xfrm>
        </p:spPr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6DBA643-9E3B-9742-B6BB-CC4BC3894C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ECC3F8-0CAA-AD44-949D-29F472251C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 anchorCtr="0"/>
          <a:lstStyle/>
          <a:p>
            <a:r>
              <a:rPr lang="sv-SE" b="1"/>
              <a:t>Mål: </a:t>
            </a:r>
            <a:r>
              <a:rPr lang="sv-SE"/>
              <a:t>Vi kommer skapa det lägsta koldioxidavtrycket inom stadsbyggnadsförvaltningar i Sverige.</a:t>
            </a:r>
          </a:p>
          <a:p>
            <a:r>
              <a:rPr lang="sv-SE" b="1"/>
              <a:t>Mätbart resultat: </a:t>
            </a:r>
            <a:r>
              <a:rPr lang="sv-SE"/>
              <a:t>25% av material är komposterbart.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355CCE9-4895-EB4E-93DC-4E9C2670C5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ctr" anchorCtr="0"/>
          <a:lstStyle/>
          <a:p>
            <a:r>
              <a:rPr lang="sv-SE" b="1"/>
              <a:t>Mål: </a:t>
            </a:r>
            <a:r>
              <a:rPr lang="sv-SE"/>
              <a:t>Vi kommer experimentera, testa och göra i liten skala och våga tänka utanför boxen.</a:t>
            </a:r>
          </a:p>
          <a:p>
            <a:r>
              <a:rPr lang="sv-SE" b="1"/>
              <a:t>Mätbart resultat: </a:t>
            </a:r>
            <a:r>
              <a:rPr lang="sv-SE"/>
              <a:t>Ett möte varje månad som hyllar lärdomar från vårt arbete.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03189DA-A423-444B-A7E2-E96035A28D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ctr" anchorCtr="0"/>
          <a:lstStyle/>
          <a:p>
            <a:r>
              <a:rPr lang="sv-SE" b="1"/>
              <a:t>Mål: </a:t>
            </a:r>
            <a:r>
              <a:rPr lang="sv-SE"/>
              <a:t>Vi kommer ha nöjda invånare som berättar om våra tjänster entusiastiskt för andra.</a:t>
            </a:r>
          </a:p>
          <a:p>
            <a:r>
              <a:rPr lang="sv-SE" b="1"/>
              <a:t>Mätbart resultat: </a:t>
            </a:r>
            <a:r>
              <a:rPr lang="sv-SE"/>
              <a:t>Vi har intervjuat 5-8 invånare av om deras upplevelse av vår tjänst</a:t>
            </a:r>
          </a:p>
        </p:txBody>
      </p:sp>
      <p:pic>
        <p:nvPicPr>
          <p:cNvPr id="16" name="Gruppera">
            <a:extLst>
              <a:ext uri="{FF2B5EF4-FFF2-40B4-BE49-F238E27FC236}">
                <a16:creationId xmlns:a16="http://schemas.microsoft.com/office/drawing/2014/main" id="{4D5447DA-C282-2F49-AAC7-94EBA9C4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4CF07D61-3C1D-894C-A4BD-1BAB6968F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4B2413A4-E768-4C93-94EB-1B114E733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72611" y="1223426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3423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DD0F658-D077-49FC-AB53-A84C63580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Mätbara resultat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39C565A-2501-694B-81A9-F4274A307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B98C34A-C76A-404F-9485-E3D7C19D1A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5DC41A4-5150-4D4E-84CC-8D55CD24D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5F0AE90-5CA8-4B49-97D0-35F985FF64D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Vilka mätbara resultat passar utifrån era inspirerande mål? </a:t>
            </a: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Arbeta på kommande sidor. Först individuellt och sedan tillsammans. Utgå ifrån vad som inspirerar er.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5E6A52A-86BC-3F46-91C9-5C09C3A93E8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Arbeta på nästa sida</a:t>
            </a:r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66AFA06E-A754-4649-ADA0-EC6BE59EE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7B3A034F-4057-483D-95B9-E474BCDD2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72611" y="1223426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459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FD2B8C59-6185-2D8F-C13F-D2C78834CE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702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Mätbara resultat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024D98F5-C4C7-8D56-20B0-9FAD3FE6F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7 min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990FB2C4-FEFF-1444-292D-67F5EA0356E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651B00A-6C00-4FB7-6C44-662EBD34BF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E02C08FC-6E0F-09A6-DB3E-EDCC967B82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sz="3100" b="1" dirty="0">
                <a:latin typeface="+mn-lt"/>
              </a:rPr>
              <a:t>Arbeta individuelle och skriv flera exempel på mätbara resultat, till varje  inspirerande mål.  </a:t>
            </a:r>
          </a:p>
          <a:p>
            <a:r>
              <a:rPr lang="sv-SE" sz="3100" b="0" dirty="0">
                <a:latin typeface="+mn-lt"/>
              </a:rPr>
              <a:t>Kopiera denna sida, så att ni har en egen </a:t>
            </a:r>
            <a:r>
              <a:rPr lang="sv-SE" sz="3100" b="0" dirty="0" err="1">
                <a:latin typeface="+mn-lt"/>
              </a:rPr>
              <a:t>arbetssida</a:t>
            </a:r>
            <a:r>
              <a:rPr lang="sv-SE" sz="3100" b="0" dirty="0">
                <a:latin typeface="+mn-lt"/>
              </a:rPr>
              <a:t> per person.</a:t>
            </a:r>
          </a:p>
          <a:p>
            <a:endParaRPr lang="sv-SE" dirty="0"/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5E68243F-ACF5-1650-722A-E9E8924CCC1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sv-SE" dirty="0"/>
              <a:t>Skriv ett inspirerande mål här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704FDE7D-3AF8-17EB-E6E4-B599F979850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sv-SE" dirty="0"/>
              <a:t>Skriv exempel på mätbara resultat här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96097A07-9D2C-9A68-E546-9EE1303D90C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032C7148-DE36-7B59-D72D-3EB9B907C5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C007F0E0-12B6-8A42-9B7A-2C557F363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091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1E681EC-F6A7-B24B-9656-93E2EA89C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157613C7-B071-FB40-A5CC-EC1CCBBBE42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5"/>
            <a:ext cx="6798970" cy="4889484"/>
          </a:xfrm>
        </p:spPr>
        <p:txBody>
          <a:bodyPr/>
          <a:lstStyle/>
          <a:p>
            <a:r>
              <a:rPr lang="sv-SE" dirty="0"/>
              <a:t>Övningen hjälper er att sätta inspirerande mål och följa upp ert arbete genom att mäta resultat. Det ger er spännande målbilder.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b="1" dirty="0"/>
              <a:t>Börja</a:t>
            </a:r>
          </a:p>
          <a:p>
            <a:r>
              <a:rPr lang="sv-SE" dirty="0"/>
              <a:t>Vi tipsar om hur du bäst förbereder inför grupparbetet.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Enskilt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15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Pröva</a:t>
            </a:r>
          </a:p>
          <a:p>
            <a:r>
              <a:rPr lang="sv-SE" dirty="0"/>
              <a:t>Arbeta tillsammans och skapa inspirerande mål med tillhörande mätbara resultat.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90 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1" dirty="0"/>
              <a:t>Utveckla</a:t>
            </a:r>
          </a:p>
          <a:p>
            <a:r>
              <a:rPr lang="sv-SE" dirty="0"/>
              <a:t>Reflektera efter grupparbetet och planera nästa steg.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15 min</a:t>
            </a:r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9D1AA9C2-BF65-E346-94E9-2FF697C91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B46D4D4D-DEE2-214A-A0F2-99E63A15C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3AC412F3-8132-47C6-802F-5BD0ED1D8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03456" y="9737965"/>
            <a:ext cx="1171683" cy="11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DD0F658-D077-49FC-AB53-A84C63580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Dela era mätbara resultat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39C565A-2501-694B-81A9-F4274A3077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B98C34A-C76A-404F-9485-E3D7C19D1A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5DC41A4-5150-4D4E-84CC-8D55CD24D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5F0AE90-5CA8-4B49-97D0-35F985FF64D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Låt alla berätta om sina exempel av mätbara resultat. Välj tillsammans ut några mätbara resultat per mål och  anteckna det på nästa sida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5E6A52A-86BC-3F46-91C9-5C09C3A93E8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Arbeta på nästa sida</a:t>
            </a:r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66AFA06E-A754-4649-ADA0-EC6BE59EE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82A35B30-4AC4-4C6A-84D2-593F3A915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72611" y="1223426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7669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tshållare för text 75">
            <a:extLst>
              <a:ext uri="{FF2B5EF4-FFF2-40B4-BE49-F238E27FC236}">
                <a16:creationId xmlns:a16="http://schemas.microsoft.com/office/drawing/2014/main" id="{D7088B51-4DE0-442E-AFA9-24DBFC856F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 riktning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D2F220-0ABD-4CB5-9CF8-5218E08B7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52AD039-1235-4107-89B6-9C7B383E5D8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BBE6C1E-0936-4104-9F8F-115E0FB15E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75" name="Platshållare för text 74">
            <a:extLst>
              <a:ext uri="{FF2B5EF4-FFF2-40B4-BE49-F238E27FC236}">
                <a16:creationId xmlns:a16="http://schemas.microsoft.com/office/drawing/2014/main" id="{DD4CDC46-22F3-47E6-A8E2-3DA1D3F0EBD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sv-SE" dirty="0"/>
              <a:t>Tips: </a:t>
            </a:r>
            <a:r>
              <a:rPr lang="sv-SE" b="0" dirty="0"/>
              <a:t>Kopiera sidan om ni behöver mer plats att skriva på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DF12C6B-C335-4F99-AB5C-2309F983A7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dirty="0"/>
              <a:t>Inspirerande mål</a:t>
            </a:r>
          </a:p>
        </p:txBody>
      </p:sp>
      <p:sp>
        <p:nvSpPr>
          <p:cNvPr id="81" name="Platshållare för text 80">
            <a:extLst>
              <a:ext uri="{FF2B5EF4-FFF2-40B4-BE49-F238E27FC236}">
                <a16:creationId xmlns:a16="http://schemas.microsoft.com/office/drawing/2014/main" id="{A79624D1-B589-4740-BDE0-2FD8611702D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7" name="Platshållare för text 76">
            <a:extLst>
              <a:ext uri="{FF2B5EF4-FFF2-40B4-BE49-F238E27FC236}">
                <a16:creationId xmlns:a16="http://schemas.microsoft.com/office/drawing/2014/main" id="{A2D10DD6-4C80-434A-944A-1BCB3158158A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9" name="Platshållare för text 88">
            <a:extLst>
              <a:ext uri="{FF2B5EF4-FFF2-40B4-BE49-F238E27FC236}">
                <a16:creationId xmlns:a16="http://schemas.microsoft.com/office/drawing/2014/main" id="{6F6A379A-3657-4090-AC93-E2D43C513F0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5" name="Platshållare för text 84">
            <a:extLst>
              <a:ext uri="{FF2B5EF4-FFF2-40B4-BE49-F238E27FC236}">
                <a16:creationId xmlns:a16="http://schemas.microsoft.com/office/drawing/2014/main" id="{1B260788-4553-4A5F-891E-49F34400F21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7" name="Platshållare för text 96">
            <a:extLst>
              <a:ext uri="{FF2B5EF4-FFF2-40B4-BE49-F238E27FC236}">
                <a16:creationId xmlns:a16="http://schemas.microsoft.com/office/drawing/2014/main" id="{22FA9697-C837-4379-A88F-B70F8D373BF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3" name="Platshållare för text 92">
            <a:extLst>
              <a:ext uri="{FF2B5EF4-FFF2-40B4-BE49-F238E27FC236}">
                <a16:creationId xmlns:a16="http://schemas.microsoft.com/office/drawing/2014/main" id="{B023A68F-931C-498D-B5BD-59FD99B2D29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93CD5BA-543D-4798-9FBF-5C590E6407E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Mätbara resultat</a:t>
            </a:r>
          </a:p>
        </p:txBody>
      </p:sp>
      <p:sp>
        <p:nvSpPr>
          <p:cNvPr id="82" name="Platshållare för text 81">
            <a:extLst>
              <a:ext uri="{FF2B5EF4-FFF2-40B4-BE49-F238E27FC236}">
                <a16:creationId xmlns:a16="http://schemas.microsoft.com/office/drawing/2014/main" id="{1E3B9D95-412C-44FE-98B2-08ADD429B1E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8" name="Platshållare för text 77">
            <a:extLst>
              <a:ext uri="{FF2B5EF4-FFF2-40B4-BE49-F238E27FC236}">
                <a16:creationId xmlns:a16="http://schemas.microsoft.com/office/drawing/2014/main" id="{43545000-EFA5-487A-81A8-33274310670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0" name="Platshållare för text 89">
            <a:extLst>
              <a:ext uri="{FF2B5EF4-FFF2-40B4-BE49-F238E27FC236}">
                <a16:creationId xmlns:a16="http://schemas.microsoft.com/office/drawing/2014/main" id="{4FEBAC40-EBB0-4C9E-8B16-03267FB02F1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6" name="Platshållare för text 85">
            <a:extLst>
              <a:ext uri="{FF2B5EF4-FFF2-40B4-BE49-F238E27FC236}">
                <a16:creationId xmlns:a16="http://schemas.microsoft.com/office/drawing/2014/main" id="{483B8C32-36E2-48F5-B0F5-ED5183B889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8" name="Platshållare för text 97">
            <a:extLst>
              <a:ext uri="{FF2B5EF4-FFF2-40B4-BE49-F238E27FC236}">
                <a16:creationId xmlns:a16="http://schemas.microsoft.com/office/drawing/2014/main" id="{59F5B8B8-0561-4F01-B56D-1DFADC564F36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4" name="Platshållare för text 93">
            <a:extLst>
              <a:ext uri="{FF2B5EF4-FFF2-40B4-BE49-F238E27FC236}">
                <a16:creationId xmlns:a16="http://schemas.microsoft.com/office/drawing/2014/main" id="{0583C731-5E9B-43B6-BB23-A5643E8B9F6A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8116FE9D-89E1-4127-893F-C72779F333C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När ska det följas upp? </a:t>
            </a:r>
          </a:p>
        </p:txBody>
      </p:sp>
      <p:sp>
        <p:nvSpPr>
          <p:cNvPr id="83" name="Platshållare för text 82">
            <a:extLst>
              <a:ext uri="{FF2B5EF4-FFF2-40B4-BE49-F238E27FC236}">
                <a16:creationId xmlns:a16="http://schemas.microsoft.com/office/drawing/2014/main" id="{D72B3930-BA99-4666-A97F-26BBBC8B5C9D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9" name="Platshållare för text 78">
            <a:extLst>
              <a:ext uri="{FF2B5EF4-FFF2-40B4-BE49-F238E27FC236}">
                <a16:creationId xmlns:a16="http://schemas.microsoft.com/office/drawing/2014/main" id="{0A66B254-548C-4F80-9305-EF2D6051CDD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1" name="Platshållare för text 90">
            <a:extLst>
              <a:ext uri="{FF2B5EF4-FFF2-40B4-BE49-F238E27FC236}">
                <a16:creationId xmlns:a16="http://schemas.microsoft.com/office/drawing/2014/main" id="{2A03A31A-58B1-4F2C-8456-FA2C2C086FFB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7" name="Platshållare för text 86">
            <a:extLst>
              <a:ext uri="{FF2B5EF4-FFF2-40B4-BE49-F238E27FC236}">
                <a16:creationId xmlns:a16="http://schemas.microsoft.com/office/drawing/2014/main" id="{0C2551F7-2E7F-4995-A30A-07EE3ECB92B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9" name="Platshållare för text 98">
            <a:extLst>
              <a:ext uri="{FF2B5EF4-FFF2-40B4-BE49-F238E27FC236}">
                <a16:creationId xmlns:a16="http://schemas.microsoft.com/office/drawing/2014/main" id="{D3CD4C07-4D5D-4D73-837C-EA1E54C5C83A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5" name="Platshållare för text 94">
            <a:extLst>
              <a:ext uri="{FF2B5EF4-FFF2-40B4-BE49-F238E27FC236}">
                <a16:creationId xmlns:a16="http://schemas.microsoft.com/office/drawing/2014/main" id="{EF9D20BF-D425-4E62-97F2-F5E842821AE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B13F97DE-0D8E-4808-A9F3-A7C6C74B22D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34077" y="4824959"/>
            <a:ext cx="3345876" cy="630063"/>
          </a:xfrm>
        </p:spPr>
        <p:txBody>
          <a:bodyPr/>
          <a:lstStyle/>
          <a:p>
            <a:r>
              <a:rPr lang="sv-SE"/>
              <a:t>Vem ser till att uppföljningen görs?</a:t>
            </a:r>
            <a:endParaRPr lang="sv-SE" b="0"/>
          </a:p>
        </p:txBody>
      </p:sp>
      <p:sp>
        <p:nvSpPr>
          <p:cNvPr id="84" name="Platshållare för text 83">
            <a:extLst>
              <a:ext uri="{FF2B5EF4-FFF2-40B4-BE49-F238E27FC236}">
                <a16:creationId xmlns:a16="http://schemas.microsoft.com/office/drawing/2014/main" id="{A2BF0538-6C68-411F-BB05-02C77F8755A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0" name="Platshållare för text 79">
            <a:extLst>
              <a:ext uri="{FF2B5EF4-FFF2-40B4-BE49-F238E27FC236}">
                <a16:creationId xmlns:a16="http://schemas.microsoft.com/office/drawing/2014/main" id="{BDE43662-5F28-4309-B545-3A8614C04C6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2" name="Platshållare för text 91">
            <a:extLst>
              <a:ext uri="{FF2B5EF4-FFF2-40B4-BE49-F238E27FC236}">
                <a16:creationId xmlns:a16="http://schemas.microsoft.com/office/drawing/2014/main" id="{CED8B4B7-7805-4F88-869A-A111218CA38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8" name="Platshållare för text 87">
            <a:extLst>
              <a:ext uri="{FF2B5EF4-FFF2-40B4-BE49-F238E27FC236}">
                <a16:creationId xmlns:a16="http://schemas.microsoft.com/office/drawing/2014/main" id="{4600664F-2A52-46C8-9395-F295C88BAC5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0" name="Platshållare för text 99">
            <a:extLst>
              <a:ext uri="{FF2B5EF4-FFF2-40B4-BE49-F238E27FC236}">
                <a16:creationId xmlns:a16="http://schemas.microsoft.com/office/drawing/2014/main" id="{EE271707-76FD-49A9-8C11-74DD5D054C6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6" name="Platshållare för text 95">
            <a:extLst>
              <a:ext uri="{FF2B5EF4-FFF2-40B4-BE49-F238E27FC236}">
                <a16:creationId xmlns:a16="http://schemas.microsoft.com/office/drawing/2014/main" id="{1CCB6EBF-073B-47D0-B067-2E1F5D3DF797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Gruppera">
            <a:extLst>
              <a:ext uri="{FF2B5EF4-FFF2-40B4-BE49-F238E27FC236}">
                <a16:creationId xmlns:a16="http://schemas.microsoft.com/office/drawing/2014/main" id="{792048D7-C9AE-4537-AE1D-5A302828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CD38E929-773A-4522-9649-FFB83D26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78353" y="1200587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EA5F2CDE-2E03-4372-86F0-979ED35A4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2050919-6352-5348-A3D6-D41E1E273D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0BAEA8-4D82-6447-AAAC-DC461D3404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2" y="7205472"/>
            <a:ext cx="7794787" cy="5465499"/>
          </a:xfrm>
        </p:spPr>
        <p:txBody>
          <a:bodyPr/>
          <a:lstStyle/>
          <a:p>
            <a:r>
              <a:rPr lang="sv-SE" b="1"/>
              <a:t>Nu är ni igång. </a:t>
            </a:r>
            <a:r>
              <a:rPr lang="sv-SE"/>
              <a:t>Ni som grupp har nu skapat mätbara målbilder. Det kommer ge er ökat engagemang, fokus och driva ert resultat i den riktning ni siktar på. </a:t>
            </a:r>
          </a:p>
          <a:p>
            <a:r>
              <a:rPr lang="sv-SE" b="1"/>
              <a:t>Fortsätt på den inslagna vägen.</a:t>
            </a:r>
            <a:r>
              <a:rPr lang="sv-SE"/>
              <a:t> Använd det ni har skapat som ett arbetsdokument.</a:t>
            </a:r>
          </a:p>
        </p:txBody>
      </p:sp>
    </p:spTree>
    <p:extLst>
      <p:ext uri="{BB962C8B-B14F-4D97-AF65-F5344CB8AC3E}">
        <p14:creationId xmlns:p14="http://schemas.microsoft.com/office/powerpoint/2010/main" val="3443157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Utveckla</a:t>
            </a:r>
            <a:endParaRPr kumimoji="0" lang="sv-SE" sz="9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15 min</a:t>
            </a:r>
          </a:p>
        </p:txBody>
      </p:sp>
      <p:sp>
        <p:nvSpPr>
          <p:cNvPr id="12" name="Platshållare för text 27">
            <a:extLst>
              <a:ext uri="{FF2B5EF4-FFF2-40B4-BE49-F238E27FC236}">
                <a16:creationId xmlns:a16="http://schemas.microsoft.com/office/drawing/2014/main" id="{0EEF09AE-6F1B-864B-A99D-F150E87E95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4" y="1423315"/>
            <a:ext cx="3309366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E35D5E5F-3C4A-4632-A59E-0489822F0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370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34EF4027-9D63-1E91-3341-7B9C2A994B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702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blev det?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F4AE760E-FC9B-45BC-EFF6-C42AFBB46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244F9A7E-B318-908E-D774-7584037B5C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EBA8395B-5755-24A5-AB23-948BD8401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32" name="Platshållare för innehåll 31">
            <a:extLst>
              <a:ext uri="{FF2B5EF4-FFF2-40B4-BE49-F238E27FC236}">
                <a16:creationId xmlns:a16="http://schemas.microsoft.com/office/drawing/2014/main" id="{CCA187F8-DFCD-FBB6-4C45-0C4E5CFBE35F}"/>
              </a:ext>
            </a:extLst>
          </p:cNvPr>
          <p:cNvSpPr>
            <a:spLocks noGrp="1"/>
          </p:cNvSpPr>
          <p:nvPr>
            <p:ph sz="quarter" idx="44"/>
          </p:nvPr>
        </p:nvSpPr>
        <p:spPr/>
        <p:txBody>
          <a:bodyPr/>
          <a:lstStyle/>
          <a:p>
            <a:r>
              <a:rPr lang="sv-SE" sz="2800" b="0" dirty="0">
                <a:solidFill>
                  <a:schemeClr val="tx1"/>
                </a:solidFill>
                <a:latin typeface="+mn-lt"/>
              </a:rPr>
              <a:t>Reflektera över grupparbetet och fördjupa ditt lärande. Vi rekommenderar att du och gruppen gör övningen Retro efter en tids arbete, se länk: </a:t>
            </a:r>
            <a:r>
              <a:rPr lang="sv-SE" sz="2800" b="0" dirty="0">
                <a:solidFill>
                  <a:schemeClr val="tx1"/>
                </a:solidFill>
                <a:latin typeface="+mn-lt"/>
                <a:hlinkClick r:id="rId2"/>
              </a:rPr>
              <a:t>www.hejainnovation.se</a:t>
            </a:r>
            <a:r>
              <a:rPr lang="sv-SE" sz="2800" b="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endParaRPr lang="sv-SE" dirty="0"/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9571A4FF-A340-B9C4-19A9-D3152EEEA08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sv-SE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Hur var det för gruppen att definiera inspirerande mål?  </a:t>
            </a:r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37" name="Platshållare för text 36">
            <a:extLst>
              <a:ext uri="{FF2B5EF4-FFF2-40B4-BE49-F238E27FC236}">
                <a16:creationId xmlns:a16="http://schemas.microsoft.com/office/drawing/2014/main" id="{634E5EE9-DF5A-EC85-2A14-3E74A692A3B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263996"/>
            <a:ext cx="8109606" cy="411427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6" name="Platshållare för text 35">
            <a:extLst>
              <a:ext uri="{FF2B5EF4-FFF2-40B4-BE49-F238E27FC236}">
                <a16:creationId xmlns:a16="http://schemas.microsoft.com/office/drawing/2014/main" id="{1268C33D-20FD-6194-1719-6999D6D41E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Vad förde gruppen framåt? </a:t>
            </a:r>
            <a:r>
              <a:rPr lang="sv-SE" b="0" dirty="0">
                <a:solidFill>
                  <a:schemeClr val="tx1"/>
                </a:solidFill>
              </a:rPr>
              <a:t>Hur blir ert gemensamma arbete så bra som möjligt?</a:t>
            </a:r>
          </a:p>
          <a:p>
            <a:endParaRPr lang="sv-SE" dirty="0"/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9BEBA96B-4924-D5CF-7653-9DB17201753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4" name="Platshållare för text 33">
            <a:extLst>
              <a:ext uri="{FF2B5EF4-FFF2-40B4-BE49-F238E27FC236}">
                <a16:creationId xmlns:a16="http://schemas.microsoft.com/office/drawing/2014/main" id="{C1BA06BD-2AAF-6206-0F22-71D7219DF5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369300" cy="762000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Vilka är era nästa steg och hur kan du möjliggöra för det? </a:t>
            </a:r>
            <a:r>
              <a:rPr lang="sv-SE" b="0" dirty="0">
                <a:solidFill>
                  <a:schemeClr val="tx1"/>
                </a:solidFill>
              </a:rPr>
              <a:t>Exempelvis: kalla till nytt möte, eller dela inspiration.</a:t>
            </a:r>
          </a:p>
          <a:p>
            <a:endParaRPr lang="sv-SE" dirty="0"/>
          </a:p>
        </p:txBody>
      </p:sp>
      <p:sp>
        <p:nvSpPr>
          <p:cNvPr id="33" name="Platshållare för text 32">
            <a:extLst>
              <a:ext uri="{FF2B5EF4-FFF2-40B4-BE49-F238E27FC236}">
                <a16:creationId xmlns:a16="http://schemas.microsoft.com/office/drawing/2014/main" id="{19FA1568-F501-ABE6-D337-C90ECCDD88B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3" name="Gruppera">
            <a:extLst>
              <a:ext uri="{FF2B5EF4-FFF2-40B4-BE49-F238E27FC236}">
                <a16:creationId xmlns:a16="http://schemas.microsoft.com/office/drawing/2014/main" id="{597FF40C-89D1-436E-AE66-BC6941D00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9820A0BF-729D-41D0-AAB7-776C513A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03A1FF6B-FF7D-4B04-B04D-171396ED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0773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E2005E0-ACE6-1A6D-6346-FD194BEE24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A6183D0-967A-D678-5CEF-07011255642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</a:t>
            </a:r>
            <a:r>
              <a:rPr lang="sv-SE" dirty="0" err="1"/>
              <a:t>Vinnova</a:t>
            </a:r>
            <a:r>
              <a:rPr lang="sv-SE" dirty="0"/>
              <a:t>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B4612C2-FFA1-F3E9-7E52-D9B36176560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>
                <a:solidFill>
                  <a:srgbClr val="FFFFFF"/>
                </a:solidFill>
              </a:rPr>
              <a:t>Mer info:</a:t>
            </a:r>
          </a:p>
          <a:p>
            <a:r>
              <a:rPr lang="sv-SE" dirty="0">
                <a:hlinkClick r:id="rId3"/>
              </a:rPr>
              <a:t>Länk: www.hejainnovation.se </a:t>
            </a:r>
            <a:endParaRPr lang="sv-SE" dirty="0"/>
          </a:p>
          <a:p>
            <a:r>
              <a:rPr lang="sv-SE" dirty="0">
                <a:hlinkClick r:id="rId4"/>
              </a:rPr>
              <a:t>Länk: uppsala.se/innovationskraft</a:t>
            </a:r>
            <a:endParaRPr lang="sv-SE" dirty="0"/>
          </a:p>
          <a:p>
            <a:r>
              <a:rPr lang="sv-SE" dirty="0">
                <a:solidFill>
                  <a:srgbClr val="FFFFFF"/>
                </a:solidFill>
              </a:rPr>
              <a:t>E-post: </a:t>
            </a:r>
            <a:r>
              <a:rPr lang="sv-SE" dirty="0" err="1">
                <a:solidFill>
                  <a:srgbClr val="FFFFFF"/>
                </a:solidFill>
              </a:rPr>
              <a:t>innovation@uppsala.se</a:t>
            </a:r>
            <a:endParaRPr lang="sv-SE" dirty="0">
              <a:solidFill>
                <a:srgbClr val="FFFFFF"/>
              </a:solidFill>
            </a:endParaRP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52759" y="6038600"/>
            <a:ext cx="1527689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6093BD-EA91-4EA4-89D8-BF05DADDAC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Välkommen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084C016-FA9B-4BF3-91FF-6AE912898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AF35263-8AA9-4696-9B55-81BD45E521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06DF66C-E5BC-4401-BEDE-9E46C48C3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0F9CD96-CCC3-466B-B25F-47180F0B7D1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b="1" dirty="0"/>
              <a:t>Så kul att du vill börja mäta i din verksamhet! Här rekommenderar vi hur du förbereder för övningen.</a:t>
            </a:r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4092943-ED91-47CF-9021-DBEF26AA61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44601" y="5310188"/>
            <a:ext cx="9689694" cy="914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3100" b="1" dirty="0">
                <a:solidFill>
                  <a:schemeClr val="tx1"/>
                </a:solidFill>
                <a:latin typeface="+mj-lt"/>
              </a:rPr>
              <a:t>Inför grupparbetet: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9A526B8-9A8B-476D-B4D8-4B7BB3717E6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Vi föreslår att du </a:t>
            </a:r>
            <a:r>
              <a:rPr lang="sv-SE" b="1" dirty="0">
                <a:solidFill>
                  <a:schemeClr val="tx1"/>
                </a:solidFill>
              </a:rPr>
              <a:t>bokar ett möte om 90 minuter, </a:t>
            </a:r>
            <a:r>
              <a:rPr lang="sv-SE" dirty="0">
                <a:solidFill>
                  <a:schemeClr val="tx1"/>
                </a:solidFill>
              </a:rPr>
              <a:t>med den grupp som du vill göra övningen tillsammans med. Efter det mötet kan ni behöva ett till, för att bestämma fler detaljer.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Övningen hjälper dig att leda mötet. Och vi vill uppmuntra dig att inleda mötet med </a:t>
            </a:r>
            <a:r>
              <a:rPr lang="sv-SE" b="1" dirty="0">
                <a:solidFill>
                  <a:schemeClr val="tx1"/>
                </a:solidFill>
              </a:rPr>
              <a:t>varför det är aktuellt för just er att jobba med mätning</a:t>
            </a:r>
            <a:r>
              <a:rPr lang="sv-SE" dirty="0">
                <a:solidFill>
                  <a:schemeClr val="tx1"/>
                </a:solidFill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Tänk på att även förmedla att </a:t>
            </a:r>
            <a:r>
              <a:rPr lang="sv-SE" b="1" dirty="0">
                <a:solidFill>
                  <a:schemeClr val="tx1"/>
                </a:solidFill>
              </a:rPr>
              <a:t>mätningen inte är knuten till individuell prestation </a:t>
            </a:r>
            <a:r>
              <a:rPr lang="sv-SE" dirty="0">
                <a:solidFill>
                  <a:schemeClr val="tx1"/>
                </a:solidFill>
              </a:rPr>
              <a:t>eller ersättning.</a:t>
            </a:r>
          </a:p>
          <a:p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93F2067C-64B3-4D0C-8DB5-3D5088C62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uppera">
            <a:extLst>
              <a:ext uri="{FF2B5EF4-FFF2-40B4-BE49-F238E27FC236}">
                <a16:creationId xmlns:a16="http://schemas.microsoft.com/office/drawing/2014/main" id="{5B0632CB-3F48-46B9-8814-EAA077FD2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3475E376-E545-4380-8398-BD87FC46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864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62072D4-1EB2-144D-9921-C94DD9788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3298" y="2924175"/>
            <a:ext cx="6991350" cy="2427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för att moderera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66813D5-C771-483B-9900-9DA95A25F3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9A8D1D8-3691-4806-8DCA-B3F968DC61E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1DFC5FD-1095-4A9A-B120-74B181020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FCFB67B3-FF3C-6041-9B47-8842119D75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6315108"/>
            <a:ext cx="6990867" cy="2426478"/>
          </a:xfrm>
        </p:spPr>
        <p:txBody>
          <a:bodyPr anchor="t" anchorCtr="0"/>
          <a:lstStyle/>
          <a:p>
            <a:r>
              <a:rPr lang="sv-SE" sz="3100" b="0" dirty="0">
                <a:latin typeface="Calibri" panose="020F0502020204030204" pitchFamily="34" charset="0"/>
                <a:cs typeface="Calibri" panose="020F0502020204030204" pitchFamily="34" charset="0"/>
              </a:rPr>
              <a:t>Låt alla tänka individuellt och skriva ner sina tankar i tystnad. Gör det innan ni börjar prata och dela med varandra. 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FAC4BA99-38F2-0F43-BF81-250A9C09E96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sz="3100" b="1"/>
              <a:t>Låt alla komma till tals </a:t>
            </a:r>
            <a:r>
              <a:rPr lang="sv-SE" sz="3100"/>
              <a:t>och dela sina tankar. 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C3DC285A-0D9D-C04E-9476-0DEC0F9E5A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sz="3100" b="1"/>
              <a:t>Utse en beslutstagare </a:t>
            </a:r>
            <a:r>
              <a:rPr lang="sv-SE" sz="3100"/>
              <a:t>om ni tycker olika. Det kan exempelvis vara den som är mest erfaren på ämnet.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35AA27DA-07A3-EE40-8F80-2CDC0C83E95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sz="3100" b="1"/>
              <a:t>Är det många frågor? </a:t>
            </a:r>
            <a:r>
              <a:rPr lang="sv-SE" sz="3100"/>
              <a:t>Det är helt ok att inte ha alla svar.</a:t>
            </a:r>
            <a:r>
              <a:rPr lang="sv-SE" sz="3100" b="1"/>
              <a:t> </a:t>
            </a:r>
            <a:r>
              <a:rPr lang="sv-SE" sz="3100"/>
              <a:t>Du kan exempelvis be att få återkomma, eller uppmuntra till att hålla fokus på det som övningen handlar om. </a:t>
            </a:r>
          </a:p>
        </p:txBody>
      </p:sp>
      <p:sp>
        <p:nvSpPr>
          <p:cNvPr id="30" name="Platshållare för text 20">
            <a:extLst>
              <a:ext uri="{FF2B5EF4-FFF2-40B4-BE49-F238E27FC236}">
                <a16:creationId xmlns:a16="http://schemas.microsoft.com/office/drawing/2014/main" id="{BC598CD4-727C-4BE2-B76B-1F42D566CC53}"/>
              </a:ext>
            </a:extLst>
          </p:cNvPr>
          <p:cNvSpPr txBox="1">
            <a:spLocks/>
          </p:cNvSpPr>
          <p:nvPr/>
        </p:nvSpPr>
        <p:spPr>
          <a:xfrm>
            <a:off x="12654295" y="8177973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/>
              <a:t>Dokumentera det ni pratar om, </a:t>
            </a:r>
            <a:r>
              <a:rPr lang="sv-SE"/>
              <a:t>och gör det tillsammans.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730A160-9A6D-4AD0-A2BF-0879D02CC5C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Här är några tips till dig som leder och modererar </a:t>
            </a:r>
            <a:r>
              <a:rPr lang="sv-SE" dirty="0" err="1"/>
              <a:t>grupparbetetet</a:t>
            </a:r>
            <a:r>
              <a:rPr lang="sv-SE"/>
              <a:t>.</a:t>
            </a:r>
          </a:p>
        </p:txBody>
      </p:sp>
      <p:pic>
        <p:nvPicPr>
          <p:cNvPr id="23" name="Bild">
            <a:extLst>
              <a:ext uri="{FF2B5EF4-FFF2-40B4-BE49-F238E27FC236}">
                <a16:creationId xmlns:a16="http://schemas.microsoft.com/office/drawing/2014/main" id="{E5EEB917-CEDF-B549-846C-12ECAC07B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uppera">
            <a:extLst>
              <a:ext uri="{FF2B5EF4-FFF2-40B4-BE49-F238E27FC236}">
                <a16:creationId xmlns:a16="http://schemas.microsoft.com/office/drawing/2014/main" id="{489EDB89-0665-FC49-9557-0937EA13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Bild">
            <a:extLst>
              <a:ext uri="{FF2B5EF4-FFF2-40B4-BE49-F238E27FC236}">
                <a16:creationId xmlns:a16="http://schemas.microsoft.com/office/drawing/2014/main" id="{BAC0E73E-A31F-4D03-83B8-E4FAA65DD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293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A7C7B8F-F3C6-49CC-9243-9AF5CD0B0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på fler övningar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5390A4-A8CD-4727-8F72-479F47856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C9D288-C8AF-4C8D-8421-7079B2269B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0B4B52-56EA-458F-A714-1B3F2B9298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A36F722-F38E-41C7-973F-31EEFA13353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r>
              <a:rPr lang="sv-SE" b="1"/>
              <a:t>Saknar ni en övergripande riktning för er verksamhet? </a:t>
            </a:r>
            <a:r>
              <a:rPr lang="sv-SE"/>
              <a:t>Då rekommenderar vi att ni arbetar med </a:t>
            </a:r>
            <a:r>
              <a:rPr lang="sv-SE" err="1"/>
              <a:t>HEJA:s</a:t>
            </a:r>
            <a:r>
              <a:rPr lang="sv-SE"/>
              <a:t> övning Vision, innan denna (Börja mäta). </a:t>
            </a:r>
          </a:p>
          <a:p>
            <a:endParaRPr lang="sv-SE"/>
          </a:p>
          <a:p>
            <a:r>
              <a:rPr lang="sv-SE" b="1"/>
              <a:t>Efter en tids arbete med ett uppdrag eller mål, kan det vara lämpligt att samla sina lärdomar. </a:t>
            </a:r>
            <a:r>
              <a:rPr lang="sv-SE" err="1"/>
              <a:t>HEJA:s</a:t>
            </a:r>
            <a:r>
              <a:rPr lang="sv-SE"/>
              <a:t> övning Retro, hjälper er att få perspektiv på ert arbete. Den kan vara lämplig efter denna övning (Börja mäta). </a:t>
            </a:r>
            <a:endParaRPr lang="sv-SE">
              <a:cs typeface="Calibri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212EFFF-E001-46CA-B10A-C74152116DF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Du hittar alla övningar på </a:t>
            </a:r>
            <a:r>
              <a:rPr lang="sv-SE" dirty="0">
                <a:solidFill>
                  <a:srgbClr val="FFFFFF"/>
                </a:solidFill>
              </a:rPr>
              <a:t>Länk:</a:t>
            </a:r>
            <a:r>
              <a:rPr lang="sv-SE" dirty="0"/>
              <a:t> </a:t>
            </a:r>
            <a:r>
              <a:rPr lang="sv-SE" dirty="0">
                <a:hlinkClick r:id="rId2"/>
              </a:rPr>
              <a:t>www.hejainnovation.se</a:t>
            </a:r>
            <a:r>
              <a:rPr lang="sv-SE" dirty="0"/>
              <a:t> </a:t>
            </a:r>
          </a:p>
        </p:txBody>
      </p:sp>
      <p:pic>
        <p:nvPicPr>
          <p:cNvPr id="8" name="Bild">
            <a:extLst>
              <a:ext uri="{FF2B5EF4-FFF2-40B4-BE49-F238E27FC236}">
                <a16:creationId xmlns:a16="http://schemas.microsoft.com/office/drawing/2014/main" id="{A3B91636-805A-4863-82F1-5FD4C00F7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uppera">
            <a:extLst>
              <a:ext uri="{FF2B5EF4-FFF2-40B4-BE49-F238E27FC236}">
                <a16:creationId xmlns:a16="http://schemas.microsoft.com/office/drawing/2014/main" id="{15823C31-90BE-409C-88FB-9331D26BC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A65B94FC-3ED9-4B0A-9C1F-15A7D018D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040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43234" y="6195631"/>
            <a:ext cx="1529594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90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5A7C4B1B-DCAB-1043-80FA-3D8029C47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4621" y="1295063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11F9142-4071-44DD-B1B7-154F8F950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Välkommen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52D8285-89F4-4C4C-87B5-823A112ACA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7F96B56-B58D-407E-83EE-FD413AAE073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2E65F12-67D8-4E2C-B8D7-6A192611B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435B3CA-83D2-41A5-83A2-BFFC5EBFBD1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b="1"/>
              <a:t>Det här är en övning för er som vill ta fram inspirerande mål och börja mäta, hur väl ni når dem.</a:t>
            </a:r>
          </a:p>
          <a:p>
            <a:r>
              <a:rPr lang="sv-SE"/>
              <a:t>Tillsammans kommer ni att introduceras till metodiken, skapa inspirerande mål och mätbara resultat.</a:t>
            </a:r>
            <a:endParaRPr lang="sv-SE" b="1"/>
          </a:p>
          <a:p>
            <a:r>
              <a:rPr lang="sv-SE"/>
              <a:t>Mätningen som ni kommer arbeta med är inte knuten till individuell prestation.</a:t>
            </a:r>
          </a:p>
          <a:p>
            <a:endParaRPr lang="sv-SE"/>
          </a:p>
          <a:p>
            <a:endParaRPr lang="sv-SE" b="1"/>
          </a:p>
          <a:p>
            <a:endParaRPr lang="sv-SE"/>
          </a:p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D3A959B-5272-4C7A-9F4B-3FB76BEBDA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944601" y="5310188"/>
            <a:ext cx="9689694" cy="914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3100" b="1" dirty="0">
                <a:solidFill>
                  <a:schemeClr val="tx1"/>
                </a:solidFill>
                <a:latin typeface="+mj-lt"/>
              </a:rPr>
              <a:t>Övningens generella syfte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8EF6595-D389-4B7F-AD2C-3F131398E37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>
                <a:solidFill>
                  <a:schemeClr val="tx1"/>
                </a:solidFill>
              </a:rPr>
              <a:t>Inspirerande mål med mätbara resultat bidrar till ökat: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Engagemang hos medarbetare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Effektiv målsättning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tx1"/>
                </a:solidFill>
              </a:rPr>
              <a:t>Transparens i verksamheten</a:t>
            </a:r>
          </a:p>
          <a:p>
            <a:endParaRPr lang="sv-SE">
              <a:solidFill>
                <a:schemeClr val="tx1"/>
              </a:solidFill>
            </a:endParaRPr>
          </a:p>
        </p:txBody>
      </p:sp>
      <p:pic>
        <p:nvPicPr>
          <p:cNvPr id="9" name="Gruppera">
            <a:extLst>
              <a:ext uri="{FF2B5EF4-FFF2-40B4-BE49-F238E27FC236}">
                <a16:creationId xmlns:a16="http://schemas.microsoft.com/office/drawing/2014/main" id="{FDBA45CF-B800-4B31-ABFC-A35AE5767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7869D3F8-36DA-4372-A3D9-281FD0A9B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1402" y="1365403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7DD7D6D1-8380-4CC9-BFED-CD73D1F19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9400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134BE63B-457F-5E4F-81B7-D2ECD173E1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Nå strategiska mål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54AD10E-EF1E-014F-97EE-245758700D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B0B37B9-2487-3F4D-B7D4-2DF9D3BCCB0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1C14E4-AD64-BC4B-B598-AB2DB767E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Grupp</a:t>
            </a:r>
            <a:endParaRPr lang="sv-SE"/>
          </a:p>
        </p:txBody>
      </p:sp>
      <p:sp>
        <p:nvSpPr>
          <p:cNvPr id="27" name="Platshållare för innehåll 26">
            <a:extLst>
              <a:ext uri="{FF2B5EF4-FFF2-40B4-BE49-F238E27FC236}">
                <a16:creationId xmlns:a16="http://schemas.microsoft.com/office/drawing/2014/main" id="{5281967E-B98B-1A41-9E53-A297B23B8E1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2884886"/>
          </a:xfrm>
        </p:spPr>
        <p:txBody>
          <a:bodyPr/>
          <a:lstStyle/>
          <a:p>
            <a:r>
              <a:rPr lang="sv-SE"/>
              <a:t>Att omvandla </a:t>
            </a:r>
            <a:r>
              <a:rPr lang="sv-SE" b="1"/>
              <a:t>strategiskamål</a:t>
            </a:r>
            <a:r>
              <a:rPr lang="sv-SE"/>
              <a:t> </a:t>
            </a:r>
            <a:r>
              <a:rPr lang="sv-SE" b="1"/>
              <a:t>till handling </a:t>
            </a:r>
            <a:r>
              <a:rPr lang="sv-SE"/>
              <a:t>är en utmaning för många. Problemet ligger ofta i olika tolkningar av strategiska mål och en avsaknad av en strukturerad process för att skapa en genomförandeplan. </a:t>
            </a:r>
          </a:p>
          <a:p>
            <a:r>
              <a:rPr lang="sv-SE"/>
              <a:t>Effekter av bristande kopplingar mellan mål och prioriteringar kan innebära en </a:t>
            </a:r>
            <a:r>
              <a:rPr lang="sv-SE" b="1"/>
              <a:t>toppstyrd ledningsplanering</a:t>
            </a:r>
            <a:r>
              <a:rPr lang="sv-SE"/>
              <a:t> eller en överdriven </a:t>
            </a:r>
            <a:r>
              <a:rPr lang="sv-SE" b="1"/>
              <a:t>detaljstyrning</a:t>
            </a:r>
            <a:r>
              <a:rPr lang="sv-SE"/>
              <a:t>. </a:t>
            </a:r>
            <a:r>
              <a:rPr lang="sv-SE" b="1"/>
              <a:t>Bristande samsyn, otydlighet</a:t>
            </a:r>
            <a:r>
              <a:rPr lang="sv-SE"/>
              <a:t> och </a:t>
            </a:r>
            <a:r>
              <a:rPr lang="sv-SE" b="1"/>
              <a:t>motstridiga strategier</a:t>
            </a:r>
            <a:r>
              <a:rPr lang="sv-SE"/>
              <a:t> ökar konkurrens om gemensamma resurser och kan försvåra genomförandet av projekt/uppdrag.</a:t>
            </a:r>
          </a:p>
        </p:txBody>
      </p:sp>
      <p:pic>
        <p:nvPicPr>
          <p:cNvPr id="16" name="Gruppera">
            <a:extLst>
              <a:ext uri="{FF2B5EF4-FFF2-40B4-BE49-F238E27FC236}">
                <a16:creationId xmlns:a16="http://schemas.microsoft.com/office/drawing/2014/main" id="{88CCFE8E-F53B-044A-98D5-433FF334D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BA963D7F-5ED6-5F49-83DB-434BF99A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3337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05954455-F9BA-4FB9-B808-045B743D5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41350" flipH="1">
            <a:off x="18119870" y="1494691"/>
            <a:ext cx="6104764" cy="10418797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4958F250-3076-4295-B8D7-618F546A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1402" y="1320528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73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23">
      <a:dk1>
        <a:srgbClr val="091D23"/>
      </a:dk1>
      <a:lt1>
        <a:srgbClr val="091D23"/>
      </a:lt1>
      <a:dk2>
        <a:srgbClr val="44546A"/>
      </a:dk2>
      <a:lt2>
        <a:srgbClr val="F4ECDE"/>
      </a:lt2>
      <a:accent1>
        <a:srgbClr val="DC960D"/>
      </a:accent1>
      <a:accent2>
        <a:srgbClr val="EAB963"/>
      </a:accent2>
      <a:accent3>
        <a:srgbClr val="FFDF00"/>
      </a:accent3>
      <a:accent4>
        <a:srgbClr val="DB950D"/>
      </a:accent4>
      <a:accent5>
        <a:srgbClr val="E9B962"/>
      </a:accent5>
      <a:accent6>
        <a:srgbClr val="FFDE00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Fortsätta_1" id="{242971E2-CDF4-0840-878E-FC1029C5AEA1}" vid="{4E9650FD-B5C1-B44F-8AC1-CA09E47631B4}"/>
    </a:ext>
  </a:extLst>
</a:theme>
</file>

<file path=ppt/theme/theme2.xml><?xml version="1.0" encoding="utf-8"?>
<a:theme xmlns:a="http://schemas.openxmlformats.org/drawingml/2006/main" name="1_Office-tema">
  <a:themeElements>
    <a:clrScheme name="Egen 24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DC960D"/>
      </a:accent1>
      <a:accent2>
        <a:srgbClr val="EAB963"/>
      </a:accent2>
      <a:accent3>
        <a:srgbClr val="FFDF00"/>
      </a:accent3>
      <a:accent4>
        <a:srgbClr val="DB950D"/>
      </a:accent4>
      <a:accent5>
        <a:srgbClr val="E9B962"/>
      </a:accent5>
      <a:accent6>
        <a:srgbClr val="FFDE00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Fortsätta_1" id="{242971E2-CDF4-0840-878E-FC1029C5AEA1}" vid="{BDB6037F-FE9D-004E-973E-5333E4A38E88}"/>
    </a:ext>
  </a:extLst>
</a:theme>
</file>

<file path=ppt/theme/theme3.xml><?xml version="1.0" encoding="utf-8"?>
<a:theme xmlns:a="http://schemas.openxmlformats.org/drawingml/2006/main" name="2_Office-tema">
  <a:themeElements>
    <a:clrScheme name="Heja Fortsätta">
      <a:dk1>
        <a:srgbClr val="091D23"/>
      </a:dk1>
      <a:lt1>
        <a:srgbClr val="F4ECDE"/>
      </a:lt1>
      <a:dk2>
        <a:srgbClr val="44546A"/>
      </a:dk2>
      <a:lt2>
        <a:srgbClr val="E7E6E6"/>
      </a:lt2>
      <a:accent1>
        <a:srgbClr val="DB950D"/>
      </a:accent1>
      <a:accent2>
        <a:srgbClr val="E9B962"/>
      </a:accent2>
      <a:accent3>
        <a:srgbClr val="FFDE00"/>
      </a:accent3>
      <a:accent4>
        <a:srgbClr val="DB950D"/>
      </a:accent4>
      <a:accent5>
        <a:srgbClr val="E9B962"/>
      </a:accent5>
      <a:accent6>
        <a:srgbClr val="FFDE00"/>
      </a:accent6>
      <a:hlink>
        <a:srgbClr val="0563C1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Fortsätta_1" id="{242971E2-CDF4-0840-878E-FC1029C5AEA1}" vid="{D1D79EB1-D850-A540-A40C-B33E1CBC628C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b8bb9b-33fc-43fa-b7de-f43c0bf51d73">
      <Terms xmlns="http://schemas.microsoft.com/office/infopath/2007/PartnerControls"/>
    </lcf76f155ced4ddcb4097134ff3c332f>
    <TaxCatchAll xmlns="f648ea3f-44b2-45cd-9207-59e194d581e8" xsi:nil="true"/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D8261D4-C4F5-4B04-B4DF-A14660C97C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DBD2F8-9105-4AAC-BC07-858FD994D0FA}"/>
</file>

<file path=customXml/itemProps3.xml><?xml version="1.0" encoding="utf-8"?>
<ds:datastoreItem xmlns:ds="http://schemas.openxmlformats.org/officeDocument/2006/customXml" ds:itemID="{80F75B44-073C-4066-AC08-7F95FCA3F5D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76a4e4c-2db2-462f-9ed3-409335a41f58"/>
    <ds:schemaRef ds:uri="http://purl.org/dc/elements/1.1/"/>
    <ds:schemaRef ds:uri="http://schemas.microsoft.com/office/2006/metadata/properties"/>
    <ds:schemaRef ds:uri="bbf57927-146e-4af1-8a22-58b8ad68583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2197</TotalTime>
  <Words>1467</Words>
  <Application>Microsoft Macintosh PowerPoint</Application>
  <PresentationFormat>Anpassad</PresentationFormat>
  <Paragraphs>198</Paragraphs>
  <Slides>25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Börja mäta</vt:lpstr>
      <vt:lpstr>Övningens steg</vt:lpstr>
      <vt:lpstr>Börja</vt:lpstr>
      <vt:lpstr>Välkommen</vt:lpstr>
      <vt:lpstr>Tips för att moderera</vt:lpstr>
      <vt:lpstr>Tips på fler övningar</vt:lpstr>
      <vt:lpstr>Pröva</vt:lpstr>
      <vt:lpstr>Välkommen</vt:lpstr>
      <vt:lpstr>Nå strategiska mål</vt:lpstr>
      <vt:lpstr>Metodiken</vt:lpstr>
      <vt:lpstr>Inspirerande mål</vt:lpstr>
      <vt:lpstr>Exempel på inspirerande mål</vt:lpstr>
      <vt:lpstr>Sikta mot stjärnorna</vt:lpstr>
      <vt:lpstr>Inspirerande mål</vt:lpstr>
      <vt:lpstr>Dela era inspirerande mål</vt:lpstr>
      <vt:lpstr>Mätbara resultat</vt:lpstr>
      <vt:lpstr>Exempel på mätbara resultat</vt:lpstr>
      <vt:lpstr>Mätbara resultat</vt:lpstr>
      <vt:lpstr>Mätbara resultat</vt:lpstr>
      <vt:lpstr>Dela era mätbara resultat</vt:lpstr>
      <vt:lpstr>Er riktning</vt:lpstr>
      <vt:lpstr>Bra jobbat!</vt:lpstr>
      <vt:lpstr>Utveckla</vt:lpstr>
      <vt:lpstr>Hur blev det?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97</cp:revision>
  <dcterms:created xsi:type="dcterms:W3CDTF">2022-10-18T14:00:36Z</dcterms:created>
  <dcterms:modified xsi:type="dcterms:W3CDTF">2022-12-11T09:50:50Z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0x01010055EBE10CCD4A2E4D8740289C4B864CE0</vt:lpwstr>
  </property>
  <property fmtid="{D5CDD505-2E9C-101B-9397-08002B2CF9AE}" pid="4" name="Order">
    <vt:lpwstr>698400.000000000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